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63"/>
  </p:notesMasterIdLst>
  <p:handoutMasterIdLst>
    <p:handoutMasterId r:id="rId64"/>
  </p:handoutMasterIdLst>
  <p:sldIdLst>
    <p:sldId id="256" r:id="rId2"/>
    <p:sldId id="423" r:id="rId3"/>
    <p:sldId id="529" r:id="rId4"/>
    <p:sldId id="467" r:id="rId5"/>
    <p:sldId id="468" r:id="rId6"/>
    <p:sldId id="470" r:id="rId7"/>
    <p:sldId id="422" r:id="rId8"/>
    <p:sldId id="524" r:id="rId9"/>
    <p:sldId id="522" r:id="rId10"/>
    <p:sldId id="512" r:id="rId11"/>
    <p:sldId id="474" r:id="rId12"/>
    <p:sldId id="506" r:id="rId13"/>
    <p:sldId id="475" r:id="rId14"/>
    <p:sldId id="476" r:id="rId15"/>
    <p:sldId id="477" r:id="rId16"/>
    <p:sldId id="478" r:id="rId17"/>
    <p:sldId id="479" r:id="rId18"/>
    <p:sldId id="480" r:id="rId19"/>
    <p:sldId id="481" r:id="rId20"/>
    <p:sldId id="482" r:id="rId21"/>
    <p:sldId id="483" r:id="rId22"/>
    <p:sldId id="484" r:id="rId23"/>
    <p:sldId id="485" r:id="rId24"/>
    <p:sldId id="486" r:id="rId25"/>
    <p:sldId id="487" r:id="rId26"/>
    <p:sldId id="488" r:id="rId27"/>
    <p:sldId id="489" r:id="rId28"/>
    <p:sldId id="490" r:id="rId29"/>
    <p:sldId id="491" r:id="rId30"/>
    <p:sldId id="492" r:id="rId31"/>
    <p:sldId id="495" r:id="rId32"/>
    <p:sldId id="526" r:id="rId33"/>
    <p:sldId id="497" r:id="rId34"/>
    <p:sldId id="499" r:id="rId35"/>
    <p:sldId id="500" r:id="rId36"/>
    <p:sldId id="527" r:id="rId37"/>
    <p:sldId id="424" r:id="rId38"/>
    <p:sldId id="429" r:id="rId39"/>
    <p:sldId id="455" r:id="rId40"/>
    <p:sldId id="434" r:id="rId41"/>
    <p:sldId id="442" r:id="rId42"/>
    <p:sldId id="443" r:id="rId43"/>
    <p:sldId id="444" r:id="rId44"/>
    <p:sldId id="445" r:id="rId45"/>
    <p:sldId id="446" r:id="rId46"/>
    <p:sldId id="447" r:id="rId47"/>
    <p:sldId id="448" r:id="rId48"/>
    <p:sldId id="449" r:id="rId49"/>
    <p:sldId id="459" r:id="rId50"/>
    <p:sldId id="463" r:id="rId51"/>
    <p:sldId id="464" r:id="rId52"/>
    <p:sldId id="456" r:id="rId53"/>
    <p:sldId id="460" r:id="rId54"/>
    <p:sldId id="461" r:id="rId55"/>
    <p:sldId id="462" r:id="rId56"/>
    <p:sldId id="458" r:id="rId57"/>
    <p:sldId id="451" r:id="rId58"/>
    <p:sldId id="452" r:id="rId59"/>
    <p:sldId id="453" r:id="rId60"/>
    <p:sldId id="454" r:id="rId61"/>
    <p:sldId id="528"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7" autoAdjust="0"/>
    <p:restoredTop sz="92157" autoAdjust="0"/>
  </p:normalViewPr>
  <p:slideViewPr>
    <p:cSldViewPr snapToGrid="0" snapToObjects="1">
      <p:cViewPr varScale="1">
        <p:scale>
          <a:sx n="97" d="100"/>
          <a:sy n="97" d="100"/>
        </p:scale>
        <p:origin x="1240" y="1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9/15/20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896507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198692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435E08-0426-4D0A-9EAC-56F0F108DA3C}" type="slidenum">
              <a:rPr lang="en-US" smtClean="0"/>
              <a:t>34</a:t>
            </a:fld>
            <a:endParaRPr lang="en-US"/>
          </a:p>
        </p:txBody>
      </p:sp>
    </p:spTree>
    <p:extLst>
      <p:ext uri="{BB962C8B-B14F-4D97-AF65-F5344CB8AC3E}">
        <p14:creationId xmlns:p14="http://schemas.microsoft.com/office/powerpoint/2010/main" val="424106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46419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2485284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61</a:t>
            </a:fld>
            <a:endParaRPr lang="en-US"/>
          </a:p>
        </p:txBody>
      </p:sp>
    </p:spTree>
    <p:extLst>
      <p:ext uri="{BB962C8B-B14F-4D97-AF65-F5344CB8AC3E}">
        <p14:creationId xmlns:p14="http://schemas.microsoft.com/office/powerpoint/2010/main" val="331334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04450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176238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7</a:t>
            </a:fld>
            <a:endParaRPr lang="en-US"/>
          </a:p>
        </p:txBody>
      </p:sp>
    </p:spTree>
    <p:extLst>
      <p:ext uri="{BB962C8B-B14F-4D97-AF65-F5344CB8AC3E}">
        <p14:creationId xmlns:p14="http://schemas.microsoft.com/office/powerpoint/2010/main" val="1463179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102663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347024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3595230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187685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20083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opendatafoundation.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qz.com/765879/23andme-has-a-race-problem-when-it-comes-to-ancestry-reports-for-non-whites/" TargetMode="External"/><Relationship Id="rId2" Type="http://schemas.openxmlformats.org/officeDocument/2006/relationships/hyperlink" Target="http://www.nytimes.com/2016/08/18/science/genetic-tests-for-a-heart-disorder-mistakenly-find-blacks-at-risk.html?smprod=nytcore-iphone&amp;smid=nytcore-iphone-share" TargetMode="External"/><Relationship Id="rId1" Type="http://schemas.openxmlformats.org/officeDocument/2006/relationships/slideLayout" Target="../slideLayouts/slideLayout2.xml"/><Relationship Id="rId5" Type="http://schemas.openxmlformats.org/officeDocument/2006/relationships/hyperlink" Target="http://nymag.com/selectall/2016/04/could-facebook-swing-the-election.html" TargetMode="External"/><Relationship Id="rId4" Type="http://schemas.openxmlformats.org/officeDocument/2006/relationships/hyperlink" Target="http://www.politico.com/magazine/story/2015/08/how-google-could-rig-the-2016-election-121548"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794054"/>
          </a:xfrm>
        </p:spPr>
        <p:txBody>
          <a:bodyPr>
            <a:normAutofit/>
          </a:bodyPr>
          <a:lstStyle/>
          <a:p>
            <a:r>
              <a:rPr lang="en-US" dirty="0"/>
              <a:t>John P Dickerson</a:t>
            </a:r>
          </a:p>
        </p:txBody>
      </p:sp>
      <p:sp>
        <p:nvSpPr>
          <p:cNvPr id="5" name="TextBox 4"/>
          <p:cNvSpPr txBox="1"/>
          <p:nvPr/>
        </p:nvSpPr>
        <p:spPr>
          <a:xfrm>
            <a:off x="457200" y="5080696"/>
            <a:ext cx="3823252" cy="1569660"/>
          </a:xfrm>
          <a:prstGeom prst="rect">
            <a:avLst/>
          </a:prstGeom>
          <a:noFill/>
        </p:spPr>
        <p:txBody>
          <a:bodyPr wrap="square" rtlCol="0">
            <a:spAutoFit/>
          </a:bodyPr>
          <a:lstStyle/>
          <a:p>
            <a:r>
              <a:rPr lang="en-US" sz="1600" b="1" dirty="0"/>
              <a:t>Lecture #5 – 09/15/2020</a:t>
            </a:r>
          </a:p>
          <a:p>
            <a:endParaRPr lang="en-US" sz="1600" b="1" dirty="0"/>
          </a:p>
          <a:p>
            <a:r>
              <a:rPr lang="en-US" sz="1600" b="1" dirty="0"/>
              <a:t>CMSC320</a:t>
            </a:r>
          </a:p>
          <a:p>
            <a:r>
              <a:rPr lang="en-US" sz="1600" b="1" dirty="0"/>
              <a:t>Tuesdays &amp; Thursdays</a:t>
            </a:r>
          </a:p>
          <a:p>
            <a:r>
              <a:rPr lang="en-US" sz="1600" b="1" dirty="0"/>
              <a:t>5:00pm – 6:15pm</a:t>
            </a:r>
            <a:br>
              <a:rPr lang="en-US" sz="1600" b="1" dirty="0"/>
            </a:br>
            <a:r>
              <a:rPr lang="en-US" sz="1600" b="1" dirty="0">
                <a:solidFill>
                  <a:schemeClr val="tx1">
                    <a:lumMod val="50000"/>
                    <a:lumOff val="50000"/>
                  </a:schemeClr>
                </a:solidFill>
              </a:rPr>
              <a:t>(… or anytime on the Internet)</a:t>
            </a:r>
            <a:endParaRPr lang="en-US" sz="1600" dirty="0">
              <a:solidFill>
                <a:schemeClr val="tx1">
                  <a:lumMod val="50000"/>
                  <a:lumOff val="5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1356437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Numeric &amp; scientific applications</a:t>
            </a:r>
          </a:p>
        </p:txBody>
      </p:sp>
      <p:sp>
        <p:nvSpPr>
          <p:cNvPr id="3" name="Content Placeholder 2"/>
          <p:cNvSpPr>
            <a:spLocks noGrp="1"/>
          </p:cNvSpPr>
          <p:nvPr>
            <p:ph idx="1"/>
          </p:nvPr>
        </p:nvSpPr>
        <p:spPr/>
        <p:txBody>
          <a:bodyPr>
            <a:normAutofit/>
          </a:bodyPr>
          <a:lstStyle/>
          <a:p>
            <a:r>
              <a:rPr lang="en-US" dirty="0"/>
              <a:t>Number of third-party packages available for numerical and scientific computing</a:t>
            </a:r>
          </a:p>
          <a:p>
            <a:r>
              <a:rPr lang="en-US" dirty="0"/>
              <a:t>These include: </a:t>
            </a:r>
          </a:p>
          <a:p>
            <a:pPr marL="342900" indent="-342900">
              <a:buFont typeface="Arial" charset="0"/>
              <a:buChar char="•"/>
            </a:pPr>
            <a:r>
              <a:rPr lang="en-US" dirty="0"/>
              <a:t> </a:t>
            </a:r>
            <a:r>
              <a:rPr lang="en-US" b="0" dirty="0" err="1"/>
              <a:t>NumPy</a:t>
            </a:r>
            <a:r>
              <a:rPr lang="en-US" b="0" dirty="0"/>
              <a:t>/</a:t>
            </a:r>
            <a:r>
              <a:rPr lang="en-US" b="0" dirty="0" err="1"/>
              <a:t>SciPy</a:t>
            </a:r>
            <a:r>
              <a:rPr lang="en-US" b="0" dirty="0"/>
              <a:t> – numerical and scientific function libraries. </a:t>
            </a:r>
          </a:p>
          <a:p>
            <a:pPr marL="342900" indent="-342900">
              <a:buFont typeface="Arial" charset="0"/>
              <a:buChar char="•"/>
            </a:pPr>
            <a:r>
              <a:rPr lang="en-US" b="0" dirty="0"/>
              <a:t> </a:t>
            </a:r>
            <a:r>
              <a:rPr lang="en-US" b="0" dirty="0" err="1"/>
              <a:t>numba</a:t>
            </a:r>
            <a:r>
              <a:rPr lang="en-US" b="0" dirty="0"/>
              <a:t> – Python compiler that support JIT compilation.</a:t>
            </a:r>
          </a:p>
          <a:p>
            <a:pPr marL="342900" indent="-342900">
              <a:buFont typeface="Arial" charset="0"/>
              <a:buChar char="•"/>
            </a:pPr>
            <a:r>
              <a:rPr lang="en-US" b="0" dirty="0"/>
              <a:t> ALGLIB – numerical analysis library.</a:t>
            </a:r>
          </a:p>
          <a:p>
            <a:pPr marL="342900" indent="-342900">
              <a:buFont typeface="Arial" charset="0"/>
              <a:buChar char="•"/>
            </a:pPr>
            <a:r>
              <a:rPr lang="en-US" b="0" dirty="0"/>
              <a:t> pandas – high-performance data structures and data analysis tools. </a:t>
            </a:r>
          </a:p>
          <a:p>
            <a:pPr marL="342900" indent="-342900">
              <a:buFont typeface="Arial" charset="0"/>
              <a:buChar char="•"/>
            </a:pPr>
            <a:r>
              <a:rPr lang="en-US" b="0" dirty="0"/>
              <a:t> </a:t>
            </a:r>
            <a:r>
              <a:rPr lang="en-US" b="0" dirty="0" err="1"/>
              <a:t>pyGSL</a:t>
            </a:r>
            <a:r>
              <a:rPr lang="en-US" b="0" dirty="0"/>
              <a:t> – Python interface for GNU Scientific Library. </a:t>
            </a:r>
          </a:p>
          <a:p>
            <a:pPr marL="342900" indent="-342900">
              <a:buFont typeface="Arial" charset="0"/>
              <a:buChar char="•"/>
            </a:pPr>
            <a:r>
              <a:rPr lang="en-US" b="0" dirty="0"/>
              <a:t> </a:t>
            </a:r>
            <a:r>
              <a:rPr lang="en-US" b="0" dirty="0" err="1"/>
              <a:t>ScientificPython</a:t>
            </a:r>
            <a:r>
              <a:rPr lang="en-US" b="0" dirty="0"/>
              <a:t> – collection of scientific computing modules.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10</a:t>
            </a:fld>
            <a:endParaRPr lang="en-US"/>
          </a:p>
        </p:txBody>
      </p:sp>
      <p:sp>
        <p:nvSpPr>
          <p:cNvPr id="4" name="TextBox 3"/>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Many, many thanks to: FSU CIS4930</a:t>
            </a:r>
          </a:p>
        </p:txBody>
      </p:sp>
    </p:spTree>
    <p:extLst>
      <p:ext uri="{BB962C8B-B14F-4D97-AF65-F5344CB8AC3E}">
        <p14:creationId xmlns:p14="http://schemas.microsoft.com/office/powerpoint/2010/main" val="100204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r>
              <a:rPr lang="en-US" dirty="0"/>
              <a:t> and friends</a:t>
            </a:r>
          </a:p>
        </p:txBody>
      </p:sp>
      <p:sp>
        <p:nvSpPr>
          <p:cNvPr id="3" name="Content Placeholder 2"/>
          <p:cNvSpPr>
            <a:spLocks noGrp="1"/>
          </p:cNvSpPr>
          <p:nvPr>
            <p:ph idx="1"/>
          </p:nvPr>
        </p:nvSpPr>
        <p:spPr/>
        <p:txBody>
          <a:bodyPr/>
          <a:lstStyle/>
          <a:p>
            <a:r>
              <a:rPr lang="en-US" dirty="0"/>
              <a:t>By far, the most commonly used packages are those in the </a:t>
            </a:r>
            <a:r>
              <a:rPr lang="en-US" dirty="0" err="1"/>
              <a:t>NumPy</a:t>
            </a:r>
            <a:r>
              <a:rPr lang="en-US" dirty="0"/>
              <a:t> stack.  These packages include: </a:t>
            </a:r>
          </a:p>
          <a:p>
            <a:pPr marL="342900" indent="-342900">
              <a:buFont typeface="Arial" charset="0"/>
              <a:buChar char="•"/>
            </a:pPr>
            <a:r>
              <a:rPr lang="en-US" dirty="0"/>
              <a:t> </a:t>
            </a:r>
            <a:r>
              <a:rPr lang="en-US" b="0" dirty="0" err="1"/>
              <a:t>NumPy</a:t>
            </a:r>
            <a:r>
              <a:rPr lang="en-US" b="0" dirty="0"/>
              <a:t>: similar functionality as </a:t>
            </a:r>
            <a:r>
              <a:rPr lang="en-US" b="0" dirty="0" err="1"/>
              <a:t>Matlab</a:t>
            </a:r>
            <a:endParaRPr lang="en-US" b="0" dirty="0"/>
          </a:p>
          <a:p>
            <a:pPr marL="342900" indent="-342900">
              <a:buFont typeface="Arial" charset="0"/>
              <a:buChar char="•"/>
            </a:pPr>
            <a:r>
              <a:rPr lang="en-US" b="0" dirty="0"/>
              <a:t> </a:t>
            </a:r>
            <a:r>
              <a:rPr lang="en-US" b="0" dirty="0" err="1"/>
              <a:t>SciPy</a:t>
            </a:r>
            <a:r>
              <a:rPr lang="en-US" b="0" dirty="0"/>
              <a:t>: integrates many other packages like </a:t>
            </a:r>
            <a:r>
              <a:rPr lang="en-US" b="0" dirty="0" err="1"/>
              <a:t>NumPy</a:t>
            </a:r>
            <a:endParaRPr lang="en-US" b="0" dirty="0"/>
          </a:p>
          <a:p>
            <a:pPr marL="342900" indent="-342900">
              <a:buFont typeface="Arial" charset="0"/>
              <a:buChar char="•"/>
            </a:pPr>
            <a:r>
              <a:rPr lang="en-US" b="0" dirty="0"/>
              <a:t> </a:t>
            </a:r>
            <a:r>
              <a:rPr lang="en-US" b="0" dirty="0" err="1"/>
              <a:t>Matplotlib</a:t>
            </a:r>
            <a:r>
              <a:rPr lang="en-US" b="0" dirty="0"/>
              <a:t> &amp; </a:t>
            </a:r>
            <a:r>
              <a:rPr lang="en-US" b="0" dirty="0" err="1"/>
              <a:t>Seaborn</a:t>
            </a:r>
            <a:r>
              <a:rPr lang="en-US" b="0" dirty="0"/>
              <a:t> – plotting libraries</a:t>
            </a:r>
          </a:p>
          <a:p>
            <a:pPr marL="342900" indent="-342900">
              <a:buFont typeface="Arial" charset="0"/>
              <a:buChar char="•"/>
            </a:pPr>
            <a:r>
              <a:rPr lang="en-US" b="0" dirty="0"/>
              <a:t> </a:t>
            </a:r>
            <a:r>
              <a:rPr lang="en-US" b="0" dirty="0" err="1"/>
              <a:t>iPython</a:t>
            </a:r>
            <a:r>
              <a:rPr lang="en-US" b="0" dirty="0"/>
              <a:t> via </a:t>
            </a:r>
            <a:r>
              <a:rPr lang="en-US" b="0" dirty="0" err="1"/>
              <a:t>Jupyter</a:t>
            </a:r>
            <a:r>
              <a:rPr lang="en-US" b="0" dirty="0"/>
              <a:t> – interactive computing</a:t>
            </a:r>
          </a:p>
          <a:p>
            <a:pPr marL="342900" indent="-342900">
              <a:buFont typeface="Arial" charset="0"/>
              <a:buChar char="•"/>
            </a:pPr>
            <a:r>
              <a:rPr lang="en-US" b="0" dirty="0"/>
              <a:t> Pandas – data analysis library</a:t>
            </a:r>
          </a:p>
          <a:p>
            <a:pPr marL="342900" indent="-342900">
              <a:buFont typeface="Arial" charset="0"/>
              <a:buChar char="•"/>
            </a:pPr>
            <a:r>
              <a:rPr lang="en-US" b="0" dirty="0"/>
              <a:t> </a:t>
            </a:r>
            <a:r>
              <a:rPr lang="en-US" b="0" dirty="0" err="1"/>
              <a:t>SymPy</a:t>
            </a:r>
            <a:r>
              <a:rPr lang="en-US" b="0" dirty="0"/>
              <a:t> – symbolic computation library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11</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3727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pic>
        <p:nvPicPr>
          <p:cNvPr id="5" name="Content Placeholder 4"/>
          <p:cNvPicPr>
            <a:picLocks noGrp="1" noChangeAspect="1"/>
          </p:cNvPicPr>
          <p:nvPr>
            <p:ph idx="1"/>
          </p:nvPr>
        </p:nvPicPr>
        <p:blipFill>
          <a:blip r:embed="rId3"/>
          <a:stretch>
            <a:fillRect/>
          </a:stretch>
        </p:blipFill>
        <p:spPr>
          <a:xfrm>
            <a:off x="635000" y="2034381"/>
            <a:ext cx="7264400" cy="3810000"/>
          </a:xfrm>
          <a:prstGeom prst="rect">
            <a:avLst/>
          </a:prstGeom>
        </p:spPr>
      </p:pic>
      <p:grpSp>
        <p:nvGrpSpPr>
          <p:cNvPr id="30" name="Group 29"/>
          <p:cNvGrpSpPr/>
          <p:nvPr/>
        </p:nvGrpSpPr>
        <p:grpSpPr>
          <a:xfrm>
            <a:off x="602313" y="4706911"/>
            <a:ext cx="3385071" cy="1720840"/>
            <a:chOff x="602313" y="4706911"/>
            <a:chExt cx="3385071" cy="1720840"/>
          </a:xfrm>
        </p:grpSpPr>
        <p:cxnSp>
          <p:nvCxnSpPr>
            <p:cNvPr id="7" name="Straight Arrow Connector 6"/>
            <p:cNvCxnSpPr/>
            <p:nvPr/>
          </p:nvCxnSpPr>
          <p:spPr>
            <a:xfrm flipV="1">
              <a:off x="1364105" y="4706911"/>
              <a:ext cx="62958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1558977" y="4706911"/>
              <a:ext cx="242840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1798820" y="5410199"/>
              <a:ext cx="2188564" cy="600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02313" y="5966086"/>
              <a:ext cx="2569058" cy="461665"/>
            </a:xfrm>
            <a:prstGeom prst="rect">
              <a:avLst/>
            </a:prstGeom>
            <a:noFill/>
          </p:spPr>
          <p:txBody>
            <a:bodyPr wrap="square" rtlCol="0">
              <a:spAutoFit/>
            </a:bodyPr>
            <a:lstStyle/>
            <a:p>
              <a:pPr algn="ctr"/>
              <a:r>
                <a:rPr lang="en-US" sz="2400"/>
                <a:t>Today/next class</a:t>
              </a:r>
              <a:endParaRPr lang="en-US" sz="2400" dirty="0"/>
            </a:p>
          </p:txBody>
        </p:sp>
      </p:grpSp>
      <p:sp>
        <p:nvSpPr>
          <p:cNvPr id="23" name="TextBox 22"/>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grpSp>
        <p:nvGrpSpPr>
          <p:cNvPr id="29" name="Group 28"/>
          <p:cNvGrpSpPr/>
          <p:nvPr/>
        </p:nvGrpSpPr>
        <p:grpSpPr>
          <a:xfrm>
            <a:off x="4859000" y="4706911"/>
            <a:ext cx="1943308" cy="1565835"/>
            <a:chOff x="4859000" y="4706911"/>
            <a:chExt cx="1943308" cy="1565835"/>
          </a:xfrm>
        </p:grpSpPr>
        <p:cxnSp>
          <p:nvCxnSpPr>
            <p:cNvPr id="20" name="Straight Arrow Connector 19"/>
            <p:cNvCxnSpPr/>
            <p:nvPr/>
          </p:nvCxnSpPr>
          <p:spPr>
            <a:xfrm flipV="1">
              <a:off x="5809417" y="4706911"/>
              <a:ext cx="438983" cy="11374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859000" y="5811081"/>
              <a:ext cx="1943308" cy="461665"/>
            </a:xfrm>
            <a:prstGeom prst="rect">
              <a:avLst/>
            </a:prstGeom>
            <a:noFill/>
          </p:spPr>
          <p:txBody>
            <a:bodyPr wrap="square" rtlCol="0">
              <a:spAutoFit/>
            </a:bodyPr>
            <a:lstStyle/>
            <a:p>
              <a:pPr algn="ctr"/>
              <a:r>
                <a:rPr lang="en-US" sz="2400" dirty="0"/>
                <a:t>Later </a:t>
              </a:r>
            </a:p>
          </p:txBody>
        </p:sp>
      </p:grpSp>
      <p:grpSp>
        <p:nvGrpSpPr>
          <p:cNvPr id="36" name="Group 35"/>
          <p:cNvGrpSpPr/>
          <p:nvPr/>
        </p:nvGrpSpPr>
        <p:grpSpPr>
          <a:xfrm>
            <a:off x="1798820" y="3266092"/>
            <a:ext cx="7081520" cy="1200329"/>
            <a:chOff x="1798820" y="3266092"/>
            <a:chExt cx="7081520" cy="1200329"/>
          </a:xfrm>
        </p:grpSpPr>
        <p:cxnSp>
          <p:nvCxnSpPr>
            <p:cNvPr id="25" name="Straight Arrow Connector 24"/>
            <p:cNvCxnSpPr/>
            <p:nvPr/>
          </p:nvCxnSpPr>
          <p:spPr>
            <a:xfrm flipH="1">
              <a:off x="5188289" y="3567659"/>
              <a:ext cx="2177438" cy="629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7162300" y="3266092"/>
              <a:ext cx="1718040" cy="1200329"/>
            </a:xfrm>
            <a:prstGeom prst="rect">
              <a:avLst/>
            </a:prstGeom>
            <a:noFill/>
          </p:spPr>
          <p:txBody>
            <a:bodyPr wrap="square" rtlCol="0">
              <a:spAutoFit/>
            </a:bodyPr>
            <a:lstStyle/>
            <a:p>
              <a:pPr algn="ctr"/>
              <a:r>
                <a:rPr lang="en-US" sz="2400" dirty="0"/>
                <a:t>Mid- &amp; Late-semester</a:t>
              </a:r>
            </a:p>
          </p:txBody>
        </p:sp>
        <p:cxnSp>
          <p:nvCxnSpPr>
            <p:cNvPr id="31" name="Straight Arrow Connector 30"/>
            <p:cNvCxnSpPr/>
            <p:nvPr/>
          </p:nvCxnSpPr>
          <p:spPr>
            <a:xfrm flipH="1">
              <a:off x="3352800" y="3482039"/>
              <a:ext cx="4012927" cy="714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H="1">
              <a:off x="1798820" y="3387797"/>
              <a:ext cx="5566907" cy="7957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095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a:t>Among other things, </a:t>
            </a:r>
            <a:r>
              <a:rPr lang="en-US" dirty="0" err="1"/>
              <a:t>NumPy</a:t>
            </a:r>
            <a:r>
              <a:rPr lang="en-US" dirty="0"/>
              <a:t> contains: </a:t>
            </a:r>
          </a:p>
          <a:p>
            <a:pPr marL="342900" indent="-342900">
              <a:buFont typeface="Arial" charset="0"/>
              <a:buChar char="•"/>
            </a:pPr>
            <a:r>
              <a:rPr lang="en-US" dirty="0"/>
              <a:t> </a:t>
            </a:r>
            <a:r>
              <a:rPr lang="en-US" b="0" dirty="0"/>
              <a:t>A powerful </a:t>
            </a:r>
            <a:r>
              <a:rPr lang="en-US" b="0" i="1" dirty="0"/>
              <a:t>n</a:t>
            </a:r>
            <a:r>
              <a:rPr lang="en-US" b="0" dirty="0"/>
              <a:t>-dimensional array object.</a:t>
            </a:r>
          </a:p>
          <a:p>
            <a:pPr marL="342900" indent="-342900">
              <a:buFont typeface="Arial" charset="0"/>
              <a:buChar char="•"/>
            </a:pPr>
            <a:r>
              <a:rPr lang="en-US" b="0" dirty="0"/>
              <a:t> Sophisticated (broadcasting/universal) functions.</a:t>
            </a:r>
          </a:p>
          <a:p>
            <a:pPr marL="342900" indent="-342900">
              <a:buFont typeface="Arial" charset="0"/>
              <a:buChar char="•"/>
            </a:pPr>
            <a:r>
              <a:rPr lang="en-US" b="0" dirty="0"/>
              <a:t> Tools for integrating C/C++ and Fortran code.</a:t>
            </a:r>
          </a:p>
          <a:p>
            <a:pPr marL="342900" indent="-342900">
              <a:buFont typeface="Arial" charset="0"/>
              <a:buChar char="•"/>
            </a:pPr>
            <a:r>
              <a:rPr lang="en-US" b="0" dirty="0"/>
              <a:t> Useful linear algebra, Fourier transform, and random number capabilities, etc.</a:t>
            </a:r>
          </a:p>
          <a:p>
            <a:endParaRPr lang="en-US" dirty="0"/>
          </a:p>
          <a:p>
            <a:r>
              <a:rPr lang="en-US" dirty="0"/>
              <a:t>Besides its obvious scientific uses, </a:t>
            </a:r>
            <a:r>
              <a:rPr lang="en-US" dirty="0" err="1"/>
              <a:t>NumPy</a:t>
            </a:r>
            <a:r>
              <a:rPr lang="en-US" dirty="0"/>
              <a:t> can also be used as an efficient multi-dimensional container of generic data.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13</a:t>
            </a:fld>
            <a:endParaRPr lang="en-US"/>
          </a:p>
        </p:txBody>
      </p:sp>
      <p:pic>
        <p:nvPicPr>
          <p:cNvPr id="5" name="Picture 4"/>
          <p:cNvPicPr>
            <a:picLocks noChangeAspect="1"/>
          </p:cNvPicPr>
          <p:nvPr/>
        </p:nvPicPr>
        <p:blipFill>
          <a:blip r:embed="rId3"/>
          <a:stretch>
            <a:fillRect/>
          </a:stretch>
        </p:blipFill>
        <p:spPr>
          <a:xfrm>
            <a:off x="2928885" y="5315258"/>
            <a:ext cx="2676629" cy="1505604"/>
          </a:xfrm>
          <a:prstGeom prst="rect">
            <a:avLst/>
          </a:prstGeom>
        </p:spPr>
      </p:pic>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94766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err="1">
                <a:latin typeface="Courier New" charset="0"/>
                <a:ea typeface="Courier New" charset="0"/>
                <a:cs typeface="Courier New" charset="0"/>
              </a:rPr>
              <a:t>ndarray</a:t>
            </a:r>
            <a:r>
              <a:rPr lang="en-US" dirty="0"/>
              <a:t> object: an </a:t>
            </a:r>
            <a:r>
              <a:rPr lang="en-US" i="1" dirty="0"/>
              <a:t>n</a:t>
            </a:r>
            <a:r>
              <a:rPr lang="en-US" dirty="0"/>
              <a:t>-dimensional array of homogeneous data types, with many operations being performed in compiled code for performance </a:t>
            </a:r>
          </a:p>
          <a:p>
            <a:r>
              <a:rPr lang="en-US" dirty="0"/>
              <a:t>Several important differences between </a:t>
            </a:r>
            <a:r>
              <a:rPr lang="en-US" dirty="0" err="1"/>
              <a:t>NumPy</a:t>
            </a:r>
            <a:r>
              <a:rPr lang="en-US" dirty="0"/>
              <a:t> arrays and the standard Python sequences:</a:t>
            </a:r>
          </a:p>
          <a:p>
            <a:pPr marL="342900" indent="-342900">
              <a:buFont typeface="Arial" charset="0"/>
              <a:buChar char="•"/>
            </a:pPr>
            <a:r>
              <a:rPr lang="en-US" dirty="0"/>
              <a:t> </a:t>
            </a:r>
            <a:r>
              <a:rPr lang="en-US" b="0" dirty="0" err="1"/>
              <a:t>NumPy</a:t>
            </a:r>
            <a:r>
              <a:rPr lang="en-US" b="0" dirty="0"/>
              <a:t> arrays have a fixed size. Modifying the size means creating a new array. </a:t>
            </a:r>
          </a:p>
          <a:p>
            <a:pPr marL="342900" indent="-342900">
              <a:buFont typeface="Arial" charset="0"/>
              <a:buChar char="•"/>
            </a:pPr>
            <a:r>
              <a:rPr lang="en-US" b="0" dirty="0"/>
              <a:t> </a:t>
            </a:r>
            <a:r>
              <a:rPr lang="en-US" b="0" dirty="0" err="1"/>
              <a:t>NumPy</a:t>
            </a:r>
            <a:r>
              <a:rPr lang="en-US" b="0" dirty="0"/>
              <a:t> arrays must be of the same data type, but this can include Python objects </a:t>
            </a:r>
            <a:r>
              <a:rPr lang="mr-IN" b="0" dirty="0"/>
              <a:t>–</a:t>
            </a:r>
            <a:r>
              <a:rPr lang="en-US" b="0" dirty="0"/>
              <a:t> may not get performance benefits</a:t>
            </a:r>
          </a:p>
          <a:p>
            <a:pPr marL="342900" indent="-342900">
              <a:buFont typeface="Arial" charset="0"/>
              <a:buChar char="•"/>
            </a:pPr>
            <a:r>
              <a:rPr lang="en-US" b="0" dirty="0"/>
              <a:t> More efficient mathematical operations than built-in sequence types.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a:t>
            </a:fld>
            <a:endParaRPr lang="en-US"/>
          </a:p>
        </p:txBody>
      </p:sp>
      <p:sp>
        <p:nvSpPr>
          <p:cNvPr id="11" name="TextBox 10"/>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6912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datatypes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Wider variety of data types than are built-in to the Python language by default. </a:t>
            </a:r>
          </a:p>
          <a:p>
            <a:r>
              <a:rPr lang="en-US" dirty="0"/>
              <a:t>Defined by the </a:t>
            </a:r>
            <a:r>
              <a:rPr lang="en-US" dirty="0" err="1">
                <a:latin typeface="Courier New" charset="0"/>
                <a:ea typeface="Courier New" charset="0"/>
                <a:cs typeface="Courier New" charset="0"/>
              </a:rPr>
              <a:t>numpy.dtype</a:t>
            </a:r>
            <a:r>
              <a:rPr lang="en-US" dirty="0"/>
              <a:t> class and include:</a:t>
            </a:r>
          </a:p>
          <a:p>
            <a:pPr marL="342900" indent="-342900">
              <a:buFont typeface="Arial" charset="0"/>
              <a:buChar char="•"/>
            </a:pPr>
            <a:r>
              <a:rPr lang="en-US" b="0" dirty="0"/>
              <a:t> </a:t>
            </a:r>
            <a:r>
              <a:rPr lang="en-US" b="0" dirty="0" err="1"/>
              <a:t>intc</a:t>
            </a:r>
            <a:r>
              <a:rPr lang="en-US" b="0" dirty="0"/>
              <a:t> (same as a C integer) and </a:t>
            </a:r>
            <a:r>
              <a:rPr lang="en-US" b="0" dirty="0" err="1"/>
              <a:t>intp</a:t>
            </a:r>
            <a:r>
              <a:rPr lang="en-US" b="0" dirty="0"/>
              <a:t> (used for indexing) </a:t>
            </a:r>
          </a:p>
          <a:p>
            <a:pPr marL="342900" indent="-342900">
              <a:buFont typeface="Arial" charset="0"/>
              <a:buChar char="•"/>
            </a:pPr>
            <a:r>
              <a:rPr lang="en-US" b="0" dirty="0"/>
              <a:t> int8, int16, int32, int64 </a:t>
            </a:r>
          </a:p>
          <a:p>
            <a:pPr marL="342900" indent="-342900">
              <a:buFont typeface="Arial" charset="0"/>
              <a:buChar char="•"/>
            </a:pPr>
            <a:r>
              <a:rPr lang="en-US" b="0" dirty="0"/>
              <a:t> uint8, uint16, uint32, uint64</a:t>
            </a:r>
          </a:p>
          <a:p>
            <a:pPr marL="342900" indent="-342900">
              <a:buFont typeface="Arial" charset="0"/>
              <a:buChar char="•"/>
            </a:pPr>
            <a:r>
              <a:rPr lang="en-US" b="0" dirty="0"/>
              <a:t> float16, float32, float64</a:t>
            </a:r>
          </a:p>
          <a:p>
            <a:pPr marL="342900" indent="-342900">
              <a:buFont typeface="Arial" charset="0"/>
              <a:buChar char="•"/>
            </a:pPr>
            <a:r>
              <a:rPr lang="en-US" b="0" dirty="0"/>
              <a:t> complex64, complex128</a:t>
            </a:r>
          </a:p>
          <a:p>
            <a:pPr marL="342900" indent="-342900">
              <a:buFont typeface="Arial" charset="0"/>
              <a:buChar char="•"/>
            </a:pPr>
            <a:r>
              <a:rPr lang="en-US" b="0" dirty="0"/>
              <a:t> bool_, </a:t>
            </a:r>
            <a:r>
              <a:rPr lang="en-US" b="0" dirty="0" err="1"/>
              <a:t>int</a:t>
            </a:r>
            <a:r>
              <a:rPr lang="en-US" b="0" dirty="0"/>
              <a:t>_, float_, complex_ are shorthand for defaults. </a:t>
            </a:r>
            <a:endParaRPr lang="en-US" dirty="0"/>
          </a:p>
          <a:p>
            <a:r>
              <a:rPr lang="en-US" dirty="0"/>
              <a:t>These can be used as functions to cast literals or sequence types, as well as arguments to </a:t>
            </a:r>
            <a:r>
              <a:rPr lang="en-US" dirty="0" err="1"/>
              <a:t>NumPy</a:t>
            </a:r>
            <a:r>
              <a:rPr lang="en-US" dirty="0"/>
              <a:t> functions that accept the </a:t>
            </a:r>
            <a:r>
              <a:rPr lang="en-US" dirty="0" err="1">
                <a:latin typeface="Courier New" charset="0"/>
                <a:ea typeface="Courier New" charset="0"/>
                <a:cs typeface="Courier New" charset="0"/>
              </a:rPr>
              <a:t>dtype</a:t>
            </a:r>
            <a:r>
              <a:rPr lang="en-US" dirty="0"/>
              <a:t> keyword argument. </a:t>
            </a:r>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15</a:t>
            </a:fld>
            <a:endParaRPr lang="en-US"/>
          </a:p>
        </p:txBody>
      </p:sp>
      <p:sp>
        <p:nvSpPr>
          <p:cNvPr id="7" name="TextBox 6"/>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41669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200" y="1734044"/>
            <a:ext cx="8072203" cy="43219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float32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a:t>
            </a:r>
            <a:r>
              <a:rPr lang="en-US" dirty="0">
                <a:solidFill>
                  <a:srgbClr val="FFFFFF"/>
                </a:solidFill>
                <a:latin typeface="Courier New" panose="02070309020205020404" pitchFamily="49" charset="0"/>
              </a:rPr>
              <a:t>_</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2,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uint8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br>
              <a:rPr lang="en-US" dirty="0">
                <a:solidFill>
                  <a:schemeClr val="accent4"/>
                </a:solidFill>
                <a:latin typeface="Courier New" panose="02070309020205020404" pitchFamily="49" charset="0"/>
              </a:rPr>
            </a:br>
            <a:r>
              <a:rPr lang="en-US" dirty="0">
                <a:solidFill>
                  <a:schemeClr val="accent4"/>
                </a:solidFill>
                <a:latin typeface="Courier New" panose="02070309020205020404" pitchFamily="49" charset="0"/>
              </a:rPr>
              <a:t>array([0, 1, 2], </a:t>
            </a: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z</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dtype</a:t>
            </a:r>
            <a:r>
              <a:rPr lang="en-US" dirty="0">
                <a:solidFill>
                  <a:srgbClr val="FFFFFF"/>
                </a:solidFill>
                <a:latin typeface="Courier New" panose="02070309020205020404" pitchFamily="49" charset="0"/>
              </a:rPr>
              <a:t> </a:t>
            </a:r>
            <a:br>
              <a:rPr lang="en-US" dirty="0">
                <a:solidFill>
                  <a:schemeClr val="accent4"/>
                </a:solidFill>
                <a:latin typeface="Courier New" panose="02070309020205020404" pitchFamily="49" charset="0"/>
              </a:rPr>
            </a:b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endParaRPr lang="en-US" dirty="0">
              <a:solidFill>
                <a:schemeClr val="accent4"/>
              </a:solidFill>
            </a:endParaRPr>
          </a:p>
        </p:txBody>
      </p:sp>
      <p:sp>
        <p:nvSpPr>
          <p:cNvPr id="2" name="Title 1"/>
          <p:cNvSpPr>
            <a:spLocks noGrp="1"/>
          </p:cNvSpPr>
          <p:nvPr>
            <p:ph type="title"/>
          </p:nvPr>
        </p:nvSpPr>
        <p:spPr/>
        <p:txBody>
          <a:bodyPr/>
          <a:lstStyle/>
          <a:p>
            <a:r>
              <a:rPr lang="en-US" dirty="0" err="1"/>
              <a:t>Numpy</a:t>
            </a:r>
            <a:r>
              <a:rPr lang="en-US" dirty="0"/>
              <a:t> datatypes</a:t>
            </a:r>
          </a:p>
        </p:txBody>
      </p:sp>
      <p:sp>
        <p:nvSpPr>
          <p:cNvPr id="7" name="Slide Number Placeholder 6"/>
          <p:cNvSpPr>
            <a:spLocks noGrp="1"/>
          </p:cNvSpPr>
          <p:nvPr>
            <p:ph type="sldNum" sz="quarter" idx="12"/>
          </p:nvPr>
        </p:nvSpPr>
        <p:spPr/>
        <p:txBody>
          <a:bodyPr/>
          <a:lstStyle/>
          <a:p>
            <a:fld id="{A2EF37A0-74FC-AB4F-AE4C-D9BFC6719E9F}" type="slidenum">
              <a:rPr lang="en-US" smtClean="0"/>
              <a:t>16</a:t>
            </a:fld>
            <a:endParaRPr lang="en-US"/>
          </a:p>
        </p:txBody>
      </p:sp>
      <p:sp>
        <p:nvSpPr>
          <p:cNvPr id="8" name="TextBox 7"/>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595606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There are a couple of mechanisms for creating arrays in </a:t>
            </a:r>
            <a:r>
              <a:rPr lang="en-US" dirty="0" err="1"/>
              <a:t>NumPy</a:t>
            </a:r>
            <a:r>
              <a:rPr lang="en-US" dirty="0"/>
              <a:t>:</a:t>
            </a:r>
          </a:p>
          <a:p>
            <a:pPr marL="342900" indent="-342900">
              <a:buFont typeface="Arial" charset="0"/>
              <a:buChar char="•"/>
            </a:pPr>
            <a:r>
              <a:rPr lang="en-US" dirty="0"/>
              <a:t> </a:t>
            </a:r>
            <a:r>
              <a:rPr lang="en-US" b="0" dirty="0"/>
              <a:t>Conversion from other Python structures (e.g., lists, tuples)</a:t>
            </a:r>
          </a:p>
          <a:p>
            <a:pPr marL="800100" lvl="1" indent="-342900">
              <a:buFont typeface="Arial" charset="0"/>
              <a:buChar char="•"/>
            </a:pPr>
            <a:r>
              <a:rPr lang="en-US" dirty="0"/>
              <a:t>Any sequence-like data can be mapped to a </a:t>
            </a:r>
            <a:r>
              <a:rPr lang="en-US" dirty="0" err="1"/>
              <a:t>ndarray</a:t>
            </a:r>
            <a:endParaRPr lang="en-US" b="0" dirty="0"/>
          </a:p>
          <a:p>
            <a:pPr marL="342900" indent="-342900">
              <a:buFont typeface="Arial" charset="0"/>
              <a:buChar char="•"/>
            </a:pPr>
            <a:r>
              <a:rPr lang="en-US" b="0" dirty="0"/>
              <a:t> Built-in </a:t>
            </a:r>
            <a:r>
              <a:rPr lang="en-US" b="0" dirty="0" err="1"/>
              <a:t>NumPy</a:t>
            </a:r>
            <a:r>
              <a:rPr lang="en-US" b="0" dirty="0"/>
              <a:t> array creation (e.g., </a:t>
            </a:r>
            <a:r>
              <a:rPr lang="en-US" b="0" dirty="0" err="1">
                <a:latin typeface="Courier New" charset="0"/>
                <a:ea typeface="Courier New" charset="0"/>
                <a:cs typeface="Courier New" charset="0"/>
              </a:rPr>
              <a:t>arange</a:t>
            </a:r>
            <a:r>
              <a:rPr lang="en-US" b="0" dirty="0"/>
              <a:t>, </a:t>
            </a:r>
            <a:r>
              <a:rPr lang="en-US" b="0" dirty="0">
                <a:latin typeface="Courier New" charset="0"/>
                <a:ea typeface="Courier New" charset="0"/>
                <a:cs typeface="Courier New" charset="0"/>
              </a:rPr>
              <a:t>ones</a:t>
            </a:r>
            <a:r>
              <a:rPr lang="en-US" b="0" dirty="0"/>
              <a:t>, </a:t>
            </a:r>
            <a:r>
              <a:rPr lang="en-US" b="0" dirty="0">
                <a:latin typeface="Courier New" charset="0"/>
                <a:ea typeface="Courier New" charset="0"/>
                <a:cs typeface="Courier New" charset="0"/>
              </a:rPr>
              <a:t>zeros</a:t>
            </a:r>
            <a:r>
              <a:rPr lang="en-US" b="0" dirty="0"/>
              <a:t>, etc.)</a:t>
            </a:r>
          </a:p>
          <a:p>
            <a:pPr marL="800100" lvl="1" indent="-342900">
              <a:buFont typeface="Arial" charset="0"/>
              <a:buChar char="•"/>
            </a:pPr>
            <a:r>
              <a:rPr lang="en-US" dirty="0"/>
              <a:t>Create arrays with all zeros, all ones, increasing numbers from 0 to 1 etc.</a:t>
            </a:r>
            <a:endParaRPr lang="en-US" b="0" dirty="0"/>
          </a:p>
          <a:p>
            <a:pPr marL="342900" indent="-342900">
              <a:buFont typeface="Arial" charset="0"/>
              <a:buChar char="•"/>
            </a:pPr>
            <a:r>
              <a:rPr lang="en-US" b="0" dirty="0"/>
              <a:t> Reading arrays from disk, either from standard or custom formats (e.g., reading in from a CSV file)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415419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In general, any numerical data that is stored in an array-like container can be converted to an </a:t>
            </a:r>
            <a:r>
              <a:rPr lang="en-US" dirty="0" err="1">
                <a:latin typeface="Courier New" charset="0"/>
                <a:ea typeface="Courier New" charset="0"/>
                <a:cs typeface="Courier New" charset="0"/>
              </a:rPr>
              <a:t>ndarray</a:t>
            </a:r>
            <a:r>
              <a:rPr lang="en-US" dirty="0"/>
              <a:t> through use of the </a:t>
            </a:r>
            <a:r>
              <a:rPr lang="en-US" dirty="0">
                <a:latin typeface="Courier New" charset="0"/>
                <a:ea typeface="Courier New" charset="0"/>
                <a:cs typeface="Courier New" charset="0"/>
              </a:rPr>
              <a:t>array() </a:t>
            </a:r>
            <a:r>
              <a:rPr lang="en-US" dirty="0"/>
              <a:t>function. The most obvious examples are sequence types like lists and tuples.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18</a:t>
            </a:fld>
            <a:endParaRPr lang="en-US"/>
          </a:p>
        </p:txBody>
      </p:sp>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
        <p:nvSpPr>
          <p:cNvPr id="7" name="Rounded Rectangle 6"/>
          <p:cNvSpPr/>
          <p:nvPr/>
        </p:nvSpPr>
        <p:spPr>
          <a:xfrm>
            <a:off x="457200" y="3256295"/>
            <a:ext cx="8072203" cy="3091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32110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Creating arrays from scratch in </a:t>
            </a:r>
            <a:r>
              <a:rPr lang="en-US" dirty="0" err="1"/>
              <a:t>NumPy</a:t>
            </a:r>
            <a:r>
              <a:rPr lang="en-US" dirty="0"/>
              <a:t>:</a:t>
            </a:r>
          </a:p>
          <a:p>
            <a:pPr marL="342900" indent="-342900">
              <a:buFont typeface="Arial" charset="0"/>
              <a:buChar char="•"/>
            </a:pPr>
            <a:r>
              <a:rPr lang="en-US" dirty="0"/>
              <a:t> </a:t>
            </a:r>
            <a:r>
              <a:rPr lang="en-US" b="0" dirty="0">
                <a:latin typeface="Courier New" charset="0"/>
                <a:ea typeface="Courier New" charset="0"/>
                <a:cs typeface="Courier New" charset="0"/>
              </a:rPr>
              <a:t>zeros(shape)</a:t>
            </a:r>
            <a:r>
              <a:rPr lang="mr-IN" b="0" dirty="0"/>
              <a:t>–</a:t>
            </a:r>
            <a:r>
              <a:rPr lang="en-US" b="0" dirty="0"/>
              <a:t> creates an array filled with 0 values with the specified shape. The default </a:t>
            </a:r>
            <a:r>
              <a:rPr lang="en-US" b="0" dirty="0" err="1">
                <a:latin typeface="Courier New" charset="0"/>
                <a:ea typeface="Courier New" charset="0"/>
                <a:cs typeface="Courier New" charset="0"/>
              </a:rPr>
              <a:t>dtype</a:t>
            </a:r>
            <a:r>
              <a:rPr lang="en-US" b="0" dirty="0"/>
              <a:t> is </a:t>
            </a:r>
            <a:r>
              <a:rPr lang="en-US" b="0" dirty="0">
                <a:latin typeface="Courier New" charset="0"/>
                <a:ea typeface="Courier New" charset="0"/>
                <a:cs typeface="Courier New" charset="0"/>
              </a:rPr>
              <a:t>float64</a:t>
            </a:r>
            <a:r>
              <a:rPr lang="en-US" b="0" dirty="0"/>
              <a:t>.</a:t>
            </a:r>
            <a:br>
              <a:rPr lang="en-US" b="0" dirty="0"/>
            </a:br>
            <a:endParaRPr lang="en-US" b="0" dirty="0"/>
          </a:p>
          <a:p>
            <a:endParaRPr lang="en-US" dirty="0"/>
          </a:p>
          <a:p>
            <a:pPr marL="342900" indent="-342900">
              <a:buFont typeface="Arial" charset="0"/>
              <a:buChar char="•"/>
            </a:pPr>
            <a:r>
              <a:rPr lang="en-US" dirty="0"/>
              <a:t> </a:t>
            </a:r>
            <a:r>
              <a:rPr lang="en-US" b="0" dirty="0">
                <a:latin typeface="Courier New" charset="0"/>
                <a:ea typeface="Courier New" charset="0"/>
                <a:cs typeface="Courier New" charset="0"/>
              </a:rPr>
              <a:t>ones(shape)</a:t>
            </a:r>
            <a:r>
              <a:rPr lang="en-US" b="0" dirty="0"/>
              <a:t> </a:t>
            </a:r>
            <a:r>
              <a:rPr lang="mr-IN" b="0" dirty="0"/>
              <a:t>–</a:t>
            </a:r>
            <a:r>
              <a:rPr lang="en-US" b="0" dirty="0"/>
              <a:t> creates an array filled with 1 values. </a:t>
            </a:r>
          </a:p>
          <a:p>
            <a:pPr marL="342900" indent="-342900">
              <a:buFont typeface="Arial" charset="0"/>
              <a:buChar char="•"/>
            </a:pPr>
            <a:r>
              <a:rPr lang="en-US" b="0" dirty="0"/>
              <a:t> </a:t>
            </a:r>
            <a:r>
              <a:rPr lang="en-US" b="0" dirty="0" err="1">
                <a:latin typeface="Courier New" charset="0"/>
                <a:ea typeface="Courier New" charset="0"/>
                <a:cs typeface="Courier New" charset="0"/>
              </a:rPr>
              <a:t>arange</a:t>
            </a:r>
            <a:r>
              <a:rPr lang="en-US" b="0" dirty="0">
                <a:latin typeface="Courier New" charset="0"/>
                <a:ea typeface="Courier New" charset="0"/>
                <a:cs typeface="Courier New" charset="0"/>
              </a:rPr>
              <a:t>()</a:t>
            </a:r>
            <a:r>
              <a:rPr lang="en-US" b="0" dirty="0"/>
              <a:t> </a:t>
            </a:r>
            <a:r>
              <a:rPr lang="mr-IN" b="0" dirty="0"/>
              <a:t>–</a:t>
            </a:r>
            <a:r>
              <a:rPr lang="en-US" b="0" dirty="0"/>
              <a:t> like Python’s built-in </a:t>
            </a:r>
            <a:r>
              <a:rPr lang="en-US" b="0" dirty="0">
                <a:latin typeface="Courier New" charset="0"/>
                <a:ea typeface="Courier New" charset="0"/>
                <a:cs typeface="Courier New" charset="0"/>
              </a:rPr>
              <a:t>range</a:t>
            </a:r>
            <a:br>
              <a:rPr lang="en-US" dirty="0"/>
            </a:b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sp>
        <p:nvSpPr>
          <p:cNvPr id="10" name="Rounded Rectangle 9"/>
          <p:cNvSpPr/>
          <p:nvPr/>
        </p:nvSpPr>
        <p:spPr>
          <a:xfrm>
            <a:off x="453796" y="2953065"/>
            <a:ext cx="8072203" cy="6429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b="1" dirty="0">
                <a:solidFill>
                  <a:srgbClr val="FFCC00"/>
                </a:solidFill>
                <a:latin typeface="Courier New" panose="02070309020205020404" pitchFamily="49" charset="0"/>
              </a:rPr>
              <a:t>&gt;&gt;&gt;</a:t>
            </a:r>
            <a:r>
              <a:rPr lang="pt-BR" dirty="0">
                <a:solidFill>
                  <a:srgbClr val="FFFFFF"/>
                </a:solidFill>
                <a:latin typeface="Courier New" panose="02070309020205020404" pitchFamily="49" charset="0"/>
              </a:rPr>
              <a:t> </a:t>
            </a:r>
            <a:r>
              <a:rPr lang="pt-BR" dirty="0" err="1">
                <a:solidFill>
                  <a:srgbClr val="FFFFFF"/>
                </a:solidFill>
                <a:latin typeface="Courier New" panose="02070309020205020404" pitchFamily="49" charset="0"/>
              </a:rPr>
              <a:t>np</a:t>
            </a:r>
            <a:r>
              <a:rPr lang="pt-BR" b="1" dirty="0" err="1">
                <a:solidFill>
                  <a:srgbClr val="FFCC00"/>
                </a:solidFill>
                <a:latin typeface="Courier New" panose="02070309020205020404" pitchFamily="49" charset="0"/>
              </a:rPr>
              <a:t>.</a:t>
            </a:r>
            <a:r>
              <a:rPr lang="pt-BR" dirty="0" err="1">
                <a:solidFill>
                  <a:srgbClr val="FFFFFF"/>
                </a:solidFill>
                <a:latin typeface="Courier New" panose="02070309020205020404" pitchFamily="49" charset="0"/>
              </a:rPr>
              <a:t>zeros</a:t>
            </a:r>
            <a:r>
              <a:rPr lang="pt-BR" b="1" dirty="0">
                <a:solidFill>
                  <a:srgbClr val="FFCC00"/>
                </a:solidFill>
                <a:latin typeface="Courier New" panose="02070309020205020404" pitchFamily="49" charset="0"/>
              </a:rPr>
              <a:t>((</a:t>
            </a:r>
            <a:r>
              <a:rPr lang="pt-BR" dirty="0">
                <a:solidFill>
                  <a:srgbClr val="99CC99"/>
                </a:solidFill>
                <a:latin typeface="Courier New" panose="02070309020205020404" pitchFamily="49" charset="0"/>
              </a:rPr>
              <a:t>2</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r>
              <a:rPr lang="pt-BR" dirty="0">
                <a:solidFill>
                  <a:srgbClr val="99CC99"/>
                </a:solidFill>
                <a:latin typeface="Courier New" panose="02070309020205020404" pitchFamily="49" charset="0"/>
              </a:rPr>
              <a:t>3</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br>
              <a:rPr lang="pt-BR" dirty="0">
                <a:solidFill>
                  <a:srgbClr val="FFFFFF"/>
                </a:solidFill>
                <a:latin typeface="Courier New" panose="02070309020205020404" pitchFamily="49" charset="0"/>
              </a:rPr>
            </a:br>
            <a:r>
              <a:rPr lang="pt-BR" dirty="0" err="1">
                <a:solidFill>
                  <a:schemeClr val="bg1">
                    <a:lumMod val="50000"/>
                  </a:schemeClr>
                </a:solidFill>
                <a:latin typeface="Courier New" panose="02070309020205020404" pitchFamily="49" charset="0"/>
              </a:rPr>
              <a:t>array</a:t>
            </a:r>
            <a:r>
              <a:rPr lang="pt-BR" dirty="0">
                <a:solidFill>
                  <a:schemeClr val="bg1">
                    <a:lumMod val="50000"/>
                  </a:schemeClr>
                </a:solidFill>
                <a:latin typeface="Courier New" panose="02070309020205020404" pitchFamily="49" charset="0"/>
              </a:rPr>
              <a:t>([[ 0., 0., 0.], [ 0., 0., 0.]]) </a:t>
            </a:r>
            <a:endParaRPr lang="pt-BR" dirty="0">
              <a:solidFill>
                <a:schemeClr val="bg1">
                  <a:lumMod val="50000"/>
                </a:schemeClr>
              </a:solidFill>
            </a:endParaRPr>
          </a:p>
        </p:txBody>
      </p:sp>
      <p:sp>
        <p:nvSpPr>
          <p:cNvPr id="11" name="Rounded Rectangle 10"/>
          <p:cNvSpPr/>
          <p:nvPr/>
        </p:nvSpPr>
        <p:spPr>
          <a:xfrm>
            <a:off x="453796" y="4541136"/>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float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 2.2, 2.4, 2.6, 2.8])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4205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457200" y="1752600"/>
            <a:ext cx="7620000" cy="4778829"/>
          </a:xfrm>
        </p:spPr>
        <p:txBody>
          <a:bodyPr>
            <a:normAutofit/>
          </a:bodyPr>
          <a:lstStyle/>
          <a:p>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/fall2020/cmsc320</a:t>
            </a:r>
            <a:endParaRPr lang="en-US" dirty="0"/>
          </a:p>
          <a:p>
            <a:pPr marL="342900" indent="-342900">
              <a:buFont typeface="Arial" charset="0"/>
              <a:buChar char="•"/>
            </a:pPr>
            <a:r>
              <a:rPr lang="en-US" b="0" dirty="0"/>
              <a:t>258 have registered already</a:t>
            </a:r>
          </a:p>
          <a:p>
            <a:pPr marL="342900" indent="-342900">
              <a:buFont typeface="Arial" charset="0"/>
              <a:buChar char="•"/>
            </a:pPr>
            <a:r>
              <a:rPr lang="en-US" b="0" dirty="0"/>
              <a:t>~-8 have not registered yet</a:t>
            </a:r>
          </a:p>
          <a:p>
            <a:endParaRPr lang="en-US" b="0" dirty="0"/>
          </a:p>
          <a:p>
            <a:r>
              <a:rPr lang="en-US" dirty="0"/>
              <a:t>If you were on Piazza, you’d know </a:t>
            </a:r>
            <a:r>
              <a:rPr lang="mr-IN" dirty="0"/>
              <a:t>…</a:t>
            </a:r>
            <a:endParaRPr lang="en-US" dirty="0"/>
          </a:p>
          <a:p>
            <a:pPr marL="342900" indent="-342900">
              <a:buFont typeface="Arial" charset="0"/>
              <a:buChar char="•"/>
            </a:pPr>
            <a:r>
              <a:rPr lang="en-US" b="0" dirty="0">
                <a:solidFill>
                  <a:schemeClr val="tx2"/>
                </a:solidFill>
              </a:rPr>
              <a:t>Project 1 is out now</a:t>
            </a:r>
            <a:r>
              <a:rPr lang="en-US" b="0" dirty="0"/>
              <a:t>.  </a:t>
            </a:r>
            <a:r>
              <a:rPr lang="en-US" dirty="0"/>
              <a:t>(Worth 10% of grade, as are each of the four projects.)</a:t>
            </a:r>
          </a:p>
          <a:p>
            <a:pPr marL="342900" indent="-342900">
              <a:buFont typeface="Arial" charset="0"/>
              <a:buChar char="•"/>
            </a:pPr>
            <a:r>
              <a:rPr lang="en-US" b="0" dirty="0"/>
              <a:t>Link is on course website @ cmsc320.github.io, also ELMS</a:t>
            </a:r>
          </a:p>
          <a:p>
            <a:pPr marL="342900" indent="-342900">
              <a:buFont typeface="Arial" charset="0"/>
              <a:buChar char="•"/>
            </a:pPr>
            <a:endParaRPr lang="en-US" b="0" dirty="0"/>
          </a:p>
          <a:p>
            <a:r>
              <a:rPr lang="en-US" dirty="0"/>
              <a:t>We’ve also linked some </a:t>
            </a:r>
            <a:r>
              <a:rPr lang="en-US" dirty="0">
                <a:solidFill>
                  <a:schemeClr val="tx2"/>
                </a:solidFill>
              </a:rPr>
              <a:t>reading</a:t>
            </a:r>
            <a:r>
              <a:rPr lang="en-US" dirty="0"/>
              <a:t> for the week!</a:t>
            </a:r>
          </a:p>
          <a:p>
            <a:pPr marL="342900" indent="-342900">
              <a:buFont typeface="Arial" charset="0"/>
              <a:buChar char="•"/>
            </a:pPr>
            <a:r>
              <a:rPr lang="en-US" b="0" dirty="0"/>
              <a:t>Third </a:t>
            </a:r>
            <a:r>
              <a:rPr lang="en-US" b="0" dirty="0">
                <a:solidFill>
                  <a:schemeClr val="tx2"/>
                </a:solidFill>
              </a:rPr>
              <a:t>quiz</a:t>
            </a:r>
            <a:r>
              <a:rPr lang="en-US" b="0" dirty="0"/>
              <a:t> is due </a:t>
            </a:r>
            <a:r>
              <a:rPr lang="en-US" b="0" dirty="0" err="1"/>
              <a:t>nexxt</a:t>
            </a:r>
            <a:r>
              <a:rPr lang="en-US" b="0" dirty="0"/>
              <a:t> Tuesday at noon; on ELMS now.</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090314" y="2183502"/>
            <a:ext cx="314873" cy="2867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62332" y="2586848"/>
            <a:ext cx="370837" cy="370837"/>
          </a:xfrm>
          <a:prstGeom prst="rect">
            <a:avLst/>
          </a:prstGeom>
        </p:spPr>
      </p:pic>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err="1">
                <a:latin typeface="Courier" charset="0"/>
                <a:ea typeface="Courier" charset="0"/>
                <a:cs typeface="Courier" charset="0"/>
              </a:rPr>
              <a:t>linspace</a:t>
            </a:r>
            <a:r>
              <a:rPr lang="en-US" dirty="0">
                <a:latin typeface="Courier" charset="0"/>
                <a:ea typeface="Courier" charset="0"/>
                <a:cs typeface="Courier" charset="0"/>
              </a:rPr>
              <a:t>()</a:t>
            </a:r>
            <a:r>
              <a:rPr lang="mr-IN" dirty="0"/>
              <a:t>–</a:t>
            </a:r>
            <a:r>
              <a:rPr lang="en-US" dirty="0"/>
              <a:t> creates arrays with a specified number of elements, and spaced equally between the specified beginning and end values.</a:t>
            </a:r>
          </a:p>
          <a:p>
            <a:endParaRPr lang="en-US" dirty="0"/>
          </a:p>
          <a:p>
            <a:endParaRPr lang="en-US" dirty="0"/>
          </a:p>
          <a:p>
            <a:r>
              <a:rPr lang="en-US" dirty="0"/>
              <a:t> </a:t>
            </a:r>
            <a:r>
              <a:rPr lang="en-US" dirty="0" err="1">
                <a:latin typeface="Courier" charset="0"/>
                <a:ea typeface="Courier" charset="0"/>
                <a:cs typeface="Courier" charset="0"/>
              </a:rPr>
              <a:t>random.random</a:t>
            </a:r>
            <a:r>
              <a:rPr lang="en-US" dirty="0">
                <a:latin typeface="Courier" charset="0"/>
                <a:ea typeface="Courier" charset="0"/>
                <a:cs typeface="Courier" charset="0"/>
              </a:rPr>
              <a:t>(shape)</a:t>
            </a:r>
            <a:r>
              <a:rPr lang="en-US" dirty="0"/>
              <a:t> – creates arrays with random floats over the interval [0,1).</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20</a:t>
            </a:fld>
            <a:endParaRPr lang="en-US"/>
          </a:p>
        </p:txBody>
      </p:sp>
      <p:sp>
        <p:nvSpPr>
          <p:cNvPr id="7" name="Rounded Rectangle 6"/>
          <p:cNvSpPr/>
          <p:nvPr/>
        </p:nvSpPr>
        <p:spPr>
          <a:xfrm>
            <a:off x="231097" y="4460320"/>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array([[ 0.75688597, 0.41759916, 0.35007419],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[ 0.77164187, 0.05869089, 0.98792864]]) </a:t>
            </a:r>
            <a:endParaRPr lang="en-US" dirty="0">
              <a:solidFill>
                <a:schemeClr val="bg1">
                  <a:lumMod val="50000"/>
                </a:schemeClr>
              </a:solidFill>
            </a:endParaRPr>
          </a:p>
        </p:txBody>
      </p:sp>
      <p:sp>
        <p:nvSpPr>
          <p:cNvPr id="8" name="Rounded Rectangle 7"/>
          <p:cNvSpPr/>
          <p:nvPr/>
        </p:nvSpPr>
        <p:spPr>
          <a:xfrm>
            <a:off x="231097" y="2831230"/>
            <a:ext cx="8072203" cy="7501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 1.6, 2.2, 2.8, 3.4, 4. ])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5302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3695075" cy="1371600"/>
          </a:xfrm>
        </p:spPr>
        <p:txBody>
          <a:bodyPr/>
          <a:lstStyle/>
          <a:p>
            <a:r>
              <a:rPr lang="en-US"/>
              <a:t>Numpy</a:t>
            </a:r>
            <a:r>
              <a:rPr lang="en-US" dirty="0"/>
              <a:t> arrays</a:t>
            </a:r>
          </a:p>
        </p:txBody>
      </p:sp>
      <p:sp>
        <p:nvSpPr>
          <p:cNvPr id="3" name="Content Placeholder 2"/>
          <p:cNvSpPr>
            <a:spLocks noGrp="1"/>
          </p:cNvSpPr>
          <p:nvPr>
            <p:ph idx="1"/>
          </p:nvPr>
        </p:nvSpPr>
        <p:spPr>
          <a:xfrm>
            <a:off x="457200" y="1752600"/>
            <a:ext cx="3020518" cy="4373563"/>
          </a:xfrm>
        </p:spPr>
        <p:txBody>
          <a:bodyPr/>
          <a:lstStyle/>
          <a:p>
            <a:r>
              <a:rPr lang="en-US" dirty="0"/>
              <a:t>Printing an array can be done with the print</a:t>
            </a:r>
          </a:p>
          <a:p>
            <a:pPr marL="342900" indent="-342900">
              <a:buFont typeface="Arial" charset="0"/>
              <a:buChar char="•"/>
            </a:pPr>
            <a:r>
              <a:rPr lang="en-US" b="0" dirty="0"/>
              <a:t>statement (Python 2)</a:t>
            </a:r>
          </a:p>
          <a:p>
            <a:pPr marL="342900" indent="-342900">
              <a:buFont typeface="Arial" charset="0"/>
              <a:buChar char="•"/>
            </a:pPr>
            <a:r>
              <a:rPr lang="en-US" b="0" dirty="0"/>
              <a:t>function (Python 3)</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21</a:t>
            </a:fld>
            <a:endParaRPr lang="en-US"/>
          </a:p>
        </p:txBody>
      </p:sp>
      <p:sp>
        <p:nvSpPr>
          <p:cNvPr id="9" name="Rounded Rectangle 8"/>
          <p:cNvSpPr/>
          <p:nvPr/>
        </p:nvSpPr>
        <p:spPr>
          <a:xfrm>
            <a:off x="3642610" y="538715"/>
            <a:ext cx="5213272" cy="58874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9</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[3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c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(c)</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chemeClr val="bg1">
                    <a:lumMod val="50000"/>
                  </a:schemeClr>
                </a:solidFill>
                <a:latin typeface="Courier New" panose="02070309020205020404" pitchFamily="49" charset="0"/>
              </a:rPr>
            </a:b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a:t>
            </a:r>
            <a:endParaRPr lang="en-US" dirty="0">
              <a:solidFill>
                <a:schemeClr val="bg1">
                  <a:lumMod val="50000"/>
                </a:schemeClr>
              </a:solidFill>
            </a:endParaRPr>
          </a:p>
        </p:txBody>
      </p:sp>
      <p:sp>
        <p:nvSpPr>
          <p:cNvPr id="10" name="TextBox 9"/>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9650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endParaRPr lang="en-US" dirty="0"/>
          </a:p>
        </p:txBody>
      </p:sp>
      <p:sp>
        <p:nvSpPr>
          <p:cNvPr id="3" name="Content Placeholder 2"/>
          <p:cNvSpPr>
            <a:spLocks noGrp="1"/>
          </p:cNvSpPr>
          <p:nvPr>
            <p:ph idx="1"/>
          </p:nvPr>
        </p:nvSpPr>
        <p:spPr/>
        <p:txBody>
          <a:bodyPr/>
          <a:lstStyle/>
          <a:p>
            <a:r>
              <a:rPr lang="en-US" dirty="0"/>
              <a:t>Single-dimension indexing is accomplished as usual.</a:t>
            </a:r>
          </a:p>
          <a:p>
            <a:endParaRPr lang="en-US" dirty="0"/>
          </a:p>
          <a:p>
            <a:endParaRPr lang="en-US" dirty="0"/>
          </a:p>
          <a:p>
            <a:endParaRPr lang="en-US" dirty="0"/>
          </a:p>
          <a:p>
            <a:endParaRPr lang="en-US" dirty="0"/>
          </a:p>
          <a:p>
            <a:r>
              <a:rPr lang="en-US" dirty="0"/>
              <a:t>Multi-dimensional arrays support multi-dimensional indexing.  </a:t>
            </a:r>
          </a:p>
        </p:txBody>
      </p:sp>
      <p:sp>
        <p:nvSpPr>
          <p:cNvPr id="8" name="Slide Number Placeholder 7"/>
          <p:cNvSpPr>
            <a:spLocks noGrp="1"/>
          </p:cNvSpPr>
          <p:nvPr>
            <p:ph type="sldNum" sz="quarter" idx="12"/>
          </p:nvPr>
        </p:nvSpPr>
        <p:spPr/>
        <p:txBody>
          <a:bodyPr/>
          <a:lstStyle/>
          <a:p>
            <a:fld id="{A2EF37A0-74FC-AB4F-AE4C-D9BFC6719E9F}" type="slidenum">
              <a:rPr lang="en-US" smtClean="0"/>
              <a:pPr/>
              <a:t>22</a:t>
            </a:fld>
            <a:endParaRPr lang="en-US"/>
          </a:p>
        </p:txBody>
      </p:sp>
      <p:sp>
        <p:nvSpPr>
          <p:cNvPr id="12" name="Rounded Rectangle 11"/>
          <p:cNvSpPr/>
          <p:nvPr/>
        </p:nvSpPr>
        <p:spPr>
          <a:xfrm>
            <a:off x="410978" y="2188562"/>
            <a:ext cx="8072203" cy="16489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endParaRPr lang="en-US" dirty="0">
              <a:solidFill>
                <a:schemeClr val="bg1">
                  <a:lumMod val="50000"/>
                </a:schemeClr>
              </a:solidFill>
            </a:endParaRPr>
          </a:p>
        </p:txBody>
      </p:sp>
      <p:sp>
        <p:nvSpPr>
          <p:cNvPr id="13" name="Rounded Rectangle 12"/>
          <p:cNvSpPr/>
          <p:nvPr/>
        </p:nvSpPr>
        <p:spPr>
          <a:xfrm>
            <a:off x="395988" y="4477949"/>
            <a:ext cx="8072203" cy="15559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now x is 2-dimensional</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9 </a:t>
            </a:r>
            <a:endParaRPr lang="en-US" dirty="0">
              <a:solidFill>
                <a:schemeClr val="bg1">
                  <a:lumMod val="50000"/>
                </a:schemeClr>
              </a:solidFill>
            </a:endParaRPr>
          </a:p>
        </p:txBody>
      </p:sp>
    </p:spTree>
    <p:extLst>
      <p:ext uri="{BB962C8B-B14F-4D97-AF65-F5344CB8AC3E}">
        <p14:creationId xmlns:p14="http://schemas.microsoft.com/office/powerpoint/2010/main" val="10654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Using fewer dimensions to index will result in a subarray:</a:t>
            </a:r>
          </a:p>
          <a:p>
            <a:r>
              <a:rPr lang="en-US" dirty="0"/>
              <a:t> </a:t>
            </a:r>
          </a:p>
          <a:p>
            <a:endParaRPr lang="en-US" dirty="0"/>
          </a:p>
          <a:p>
            <a:endParaRPr lang="en-US" dirty="0"/>
          </a:p>
          <a:p>
            <a:endParaRPr lang="en-US" dirty="0"/>
          </a:p>
          <a:p>
            <a:r>
              <a:rPr lang="en-US" dirty="0"/>
              <a:t>This means that </a:t>
            </a:r>
            <a:r>
              <a:rPr lang="en-US" sz="1350" dirty="0">
                <a:latin typeface="Courier New" panose="02070309020205020404" pitchFamily="49" charset="0"/>
                <a:cs typeface="Courier New" panose="02070309020205020404" pitchFamily="49" charset="0"/>
              </a:rPr>
              <a:t>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 j] == 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][j] </a:t>
            </a:r>
            <a:r>
              <a:rPr lang="en-US" dirty="0"/>
              <a:t>but the second method is less efficient.</a:t>
            </a:r>
          </a:p>
        </p:txBody>
      </p:sp>
      <p:sp>
        <p:nvSpPr>
          <p:cNvPr id="5" name="Slide Number Placeholder 4"/>
          <p:cNvSpPr>
            <a:spLocks noGrp="1"/>
          </p:cNvSpPr>
          <p:nvPr>
            <p:ph type="sldNum" sz="quarter" idx="12"/>
          </p:nvPr>
        </p:nvSpPr>
        <p:spPr/>
        <p:txBody>
          <a:bodyPr/>
          <a:lstStyle/>
          <a:p>
            <a:fld id="{A2EF37A0-74FC-AB4F-AE4C-D9BFC6719E9F}" type="slidenum">
              <a:rPr lang="en-US" smtClean="0"/>
              <a:t>23</a:t>
            </a:fld>
            <a:endParaRPr lang="en-US"/>
          </a:p>
        </p:txBody>
      </p:sp>
      <p:sp>
        <p:nvSpPr>
          <p:cNvPr id="6" name="Rounded Rectangle 5"/>
          <p:cNvSpPr/>
          <p:nvPr/>
        </p:nvSpPr>
        <p:spPr>
          <a:xfrm>
            <a:off x="457200" y="2188567"/>
            <a:ext cx="8072203" cy="1660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a:t>
            </a:r>
            <a:endParaRPr lang="en-US" dirty="0">
              <a:solidFill>
                <a:schemeClr val="bg1">
                  <a:lumMod val="50000"/>
                </a:schemeClr>
              </a:solidFill>
            </a:endParaRPr>
          </a:p>
        </p:txBody>
      </p:sp>
    </p:spTree>
    <p:extLst>
      <p:ext uri="{BB962C8B-B14F-4D97-AF65-F5344CB8AC3E}">
        <p14:creationId xmlns:p14="http://schemas.microsoft.com/office/powerpoint/2010/main" val="111249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Slicing is possible just as it is for typical Python sequences: </a:t>
            </a:r>
          </a:p>
        </p:txBody>
      </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
        <p:nvSpPr>
          <p:cNvPr id="6" name="Rounded Rectangle 5"/>
          <p:cNvSpPr/>
          <p:nvPr/>
        </p:nvSpPr>
        <p:spPr>
          <a:xfrm>
            <a:off x="457200" y="2188567"/>
            <a:ext cx="8072203" cy="32216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array([2, 3, 4])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1, 2])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array([1, 3,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array([[ 7, 10, 13], [21, 24, 27]]) </a:t>
            </a:r>
            <a:endParaRPr lang="en-US" dirty="0">
              <a:solidFill>
                <a:schemeClr val="bg1">
                  <a:lumMod val="50000"/>
                </a:schemeClr>
              </a:solidFill>
            </a:endParaRPr>
          </a:p>
        </p:txBody>
      </p:sp>
    </p:spTree>
    <p:extLst>
      <p:ext uri="{BB962C8B-B14F-4D97-AF65-F5344CB8AC3E}">
        <p14:creationId xmlns:p14="http://schemas.microsoft.com/office/powerpoint/2010/main" val="429227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063"/>
            <a:ext cx="5791200" cy="1371600"/>
          </a:xfrm>
        </p:spPr>
        <p:txBody>
          <a:bodyPr/>
          <a:lstStyle/>
          <a:p>
            <a:r>
              <a:rPr lang="en-US"/>
              <a:t>Array operations</a:t>
            </a:r>
            <a:endParaRPr lang="en-US" dirty="0"/>
          </a:p>
        </p:txBody>
      </p:sp>
      <p:sp>
        <p:nvSpPr>
          <p:cNvPr id="3" name="Content Placeholder 2"/>
          <p:cNvSpPr>
            <a:spLocks noGrp="1"/>
          </p:cNvSpPr>
          <p:nvPr>
            <p:ph idx="1"/>
          </p:nvPr>
        </p:nvSpPr>
        <p:spPr>
          <a:xfrm>
            <a:off x="457200" y="1317890"/>
            <a:ext cx="7620000" cy="4373563"/>
          </a:xfrm>
        </p:spPr>
        <p:txBody>
          <a:bodyPr/>
          <a:lstStyle/>
          <a:p>
            <a:r>
              <a:rPr lang="en-US" dirty="0"/>
              <a:t>Basic operations apply element-wise. The result is a new array with the resultant elements.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25</a:t>
            </a:fld>
            <a:endParaRPr lang="en-US"/>
          </a:p>
        </p:txBody>
      </p:sp>
      <p:sp>
        <p:nvSpPr>
          <p:cNvPr id="9" name="Rounded Rectangle 8"/>
          <p:cNvSpPr/>
          <p:nvPr/>
        </p:nvSpPr>
        <p:spPr>
          <a:xfrm>
            <a:off x="457200" y="2068647"/>
            <a:ext cx="8072203" cy="45373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2, 4, 6, 8])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p>
          <a:p>
            <a:r>
              <a:rPr lang="en-US" dirty="0">
                <a:solidFill>
                  <a:schemeClr val="bg1">
                    <a:lumMod val="50000"/>
                  </a:schemeClr>
                </a:solidFill>
                <a:latin typeface="Courier New" panose="02070309020205020404" pitchFamily="49" charset="0"/>
              </a:rPr>
              <a:t>array([0, 0, 0, 0, 0])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1,  4,  9, 16])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&gt;</a:t>
            </a:r>
            <a:r>
              <a:rPr lang="en-US" dirty="0">
                <a:solidFill>
                  <a:srgbClr val="99CC99"/>
                </a:solidFill>
                <a:latin typeface="Courier New" panose="02070309020205020404" pitchFamily="49" charset="0"/>
              </a:rPr>
              <a:t>3</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array([False, False, False, False,  True], </a:t>
            </a:r>
            <a:r>
              <a:rPr lang="en-US" dirty="0" err="1">
                <a:solidFill>
                  <a:schemeClr val="bg1">
                    <a:lumMod val="50000"/>
                  </a:schemeClr>
                </a:solidFill>
                <a:latin typeface="Courier New" panose="02070309020205020404" pitchFamily="49" charset="0"/>
              </a:rPr>
              <a:t>dtype</a:t>
            </a:r>
            <a:r>
              <a:rPr lang="en-US" dirty="0">
                <a:solidFill>
                  <a:schemeClr val="bg1">
                    <a:lumMod val="50000"/>
                  </a:schemeClr>
                </a:solidFill>
                <a:latin typeface="Courier New" panose="02070309020205020404" pitchFamily="49" charset="0"/>
              </a:rPr>
              <a:t>=bool)</a:t>
            </a:r>
            <a:r>
              <a:rPr lang="en-US" dirty="0">
                <a:solidFill>
                  <a:schemeClr val="tx1">
                    <a:lumMod val="95000"/>
                  </a:schemeClr>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8.41470985, 9.09297427, 1.41120008, -7.56802495])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4,  9, 16]) </a:t>
            </a:r>
            <a:endParaRPr lang="en-US" dirty="0">
              <a:solidFill>
                <a:schemeClr val="bg1">
                  <a:lumMod val="50000"/>
                </a:schemeClr>
              </a:solidFill>
            </a:endParaRPr>
          </a:p>
        </p:txBody>
      </p:sp>
    </p:spTree>
    <p:extLst>
      <p:ext uri="{BB962C8B-B14F-4D97-AF65-F5344CB8AC3E}">
        <p14:creationId xmlns:p14="http://schemas.microsoft.com/office/powerpoint/2010/main" val="104126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3020518" cy="4373563"/>
          </a:xfrm>
        </p:spPr>
        <p:txBody>
          <a:bodyPr/>
          <a:lstStyle/>
          <a:p>
            <a:r>
              <a:rPr lang="en-US" dirty="0"/>
              <a:t>Since multiplication is done element-wise, you need to specifically perform a dot product to perform matrix multiplication.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26</a:t>
            </a:fld>
            <a:endParaRPr lang="en-US"/>
          </a:p>
        </p:txBody>
      </p:sp>
      <p:sp>
        <p:nvSpPr>
          <p:cNvPr id="9" name="Rounded Rectangle 8"/>
          <p:cNvSpPr/>
          <p:nvPr/>
        </p:nvSpPr>
        <p:spPr>
          <a:xfrm>
            <a:off x="3444433" y="1602620"/>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zeros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3.]])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dot</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3.]]) </a:t>
            </a:r>
            <a:endParaRPr lang="en-US" dirty="0">
              <a:solidFill>
                <a:schemeClr val="bg1">
                  <a:lumMod val="50000"/>
                </a:schemeClr>
              </a:solidFill>
            </a:endParaRPr>
          </a:p>
        </p:txBody>
      </p:sp>
    </p:spTree>
    <p:extLst>
      <p:ext uri="{BB962C8B-B14F-4D97-AF65-F5344CB8AC3E}">
        <p14:creationId xmlns:p14="http://schemas.microsoft.com/office/powerpoint/2010/main" val="309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2667078" cy="4373563"/>
          </a:xfrm>
        </p:spPr>
        <p:txBody>
          <a:bodyPr/>
          <a:lstStyle/>
          <a:p>
            <a:r>
              <a:rPr lang="en-US" dirty="0"/>
              <a:t>There are also some built-in methods of </a:t>
            </a:r>
            <a:r>
              <a:rPr lang="en-US" dirty="0" err="1">
                <a:latin typeface="Courier" charset="0"/>
                <a:ea typeface="Courier" charset="0"/>
                <a:cs typeface="Courier" charset="0"/>
              </a:rPr>
              <a:t>ndarray</a:t>
            </a:r>
            <a:r>
              <a:rPr lang="en-US" dirty="0"/>
              <a:t> objects.</a:t>
            </a:r>
            <a:br>
              <a:rPr lang="en-US" dirty="0"/>
            </a:br>
            <a:br>
              <a:rPr lang="en-US" dirty="0"/>
            </a:br>
            <a:r>
              <a:rPr lang="en-US" dirty="0"/>
              <a:t>Universal functions which may also be applied include </a:t>
            </a:r>
            <a:r>
              <a:rPr lang="en-US" dirty="0" err="1">
                <a:latin typeface="Courier" charset="0"/>
                <a:ea typeface="Courier" charset="0"/>
                <a:cs typeface="Courier" charset="0"/>
              </a:rPr>
              <a:t>exp</a:t>
            </a:r>
            <a:r>
              <a:rPr lang="en-US" dirty="0"/>
              <a:t>, </a:t>
            </a:r>
            <a:r>
              <a:rPr lang="en-US" dirty="0" err="1">
                <a:latin typeface="Courier" charset="0"/>
                <a:ea typeface="Courier" charset="0"/>
                <a:cs typeface="Courier" charset="0"/>
              </a:rPr>
              <a:t>sqrt</a:t>
            </a:r>
            <a:r>
              <a:rPr lang="en-US" dirty="0"/>
              <a:t>, </a:t>
            </a:r>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sin</a:t>
            </a:r>
            <a:r>
              <a:rPr lang="en-US" dirty="0"/>
              <a:t>, </a:t>
            </a:r>
            <a:br>
              <a:rPr lang="en-US" dirty="0"/>
            </a:br>
            <a:r>
              <a:rPr lang="en-US" dirty="0">
                <a:latin typeface="Courier" charset="0"/>
                <a:ea typeface="Courier" charset="0"/>
                <a:cs typeface="Courier" charset="0"/>
              </a:rPr>
              <a:t>cos</a:t>
            </a:r>
            <a:r>
              <a:rPr lang="en-US" dirty="0"/>
              <a:t>,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27</a:t>
            </a:fld>
            <a:endParaRPr lang="en-US"/>
          </a:p>
        </p:txBody>
      </p:sp>
      <p:sp>
        <p:nvSpPr>
          <p:cNvPr id="12" name="Rounded Rectangle 11"/>
          <p:cNvSpPr/>
          <p:nvPr/>
        </p:nvSpPr>
        <p:spPr>
          <a:xfrm>
            <a:off x="3504393" y="1558243"/>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0.98943098, 0.69361582],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[ 0.78888081, 0.62197125, 0.40517936]])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sum</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4.1807421388722164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0.4051793610379143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max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array([ 0.78888081, 0.98943098, 0.69361582])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0.40517936]) </a:t>
            </a:r>
            <a:endParaRPr lang="en-US" dirty="0">
              <a:solidFill>
                <a:schemeClr val="bg1">
                  <a:lumMod val="50000"/>
                </a:schemeClr>
              </a:solidFill>
            </a:endParaRPr>
          </a:p>
        </p:txBody>
      </p:sp>
    </p:spTree>
    <p:extLst>
      <p:ext uri="{BB962C8B-B14F-4D97-AF65-F5344CB8AC3E}">
        <p14:creationId xmlns:p14="http://schemas.microsoft.com/office/powerpoint/2010/main" val="397711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2750695" cy="1371600"/>
          </a:xfrm>
        </p:spPr>
        <p:txBody>
          <a:bodyPr>
            <a:normAutofit/>
          </a:bodyPr>
          <a:lstStyle/>
          <a:p>
            <a:r>
              <a:rPr lang="en-US" sz="2800" dirty="0"/>
              <a:t>Array operations</a:t>
            </a:r>
          </a:p>
        </p:txBody>
      </p:sp>
      <p:sp>
        <p:nvSpPr>
          <p:cNvPr id="3" name="Content Placeholder 2"/>
          <p:cNvSpPr>
            <a:spLocks noGrp="1"/>
          </p:cNvSpPr>
          <p:nvPr>
            <p:ph idx="1"/>
          </p:nvPr>
        </p:nvSpPr>
        <p:spPr>
          <a:xfrm>
            <a:off x="457200" y="1752600"/>
            <a:ext cx="2345961" cy="4373563"/>
          </a:xfrm>
        </p:spPr>
        <p:txBody>
          <a:bodyPr>
            <a:normAutofit fontScale="92500" lnSpcReduction="10000"/>
          </a:bodyPr>
          <a:lstStyle/>
          <a:p>
            <a:r>
              <a:rPr lang="en-US" dirty="0"/>
              <a:t>An array shape can be manipulated by a number of methods.</a:t>
            </a:r>
          </a:p>
          <a:p>
            <a:endParaRPr lang="en-US" dirty="0"/>
          </a:p>
          <a:p>
            <a:r>
              <a:rPr lang="en-US" dirty="0">
                <a:latin typeface="Courier" charset="0"/>
                <a:ea typeface="Courier" charset="0"/>
                <a:cs typeface="Courier" charset="0"/>
              </a:rPr>
              <a:t>resize(size)</a:t>
            </a:r>
            <a:r>
              <a:rPr lang="en-US" dirty="0"/>
              <a:t> will modify an array in place.</a:t>
            </a:r>
          </a:p>
          <a:p>
            <a:endParaRPr lang="en-US" dirty="0"/>
          </a:p>
          <a:p>
            <a:r>
              <a:rPr lang="en-US" dirty="0">
                <a:latin typeface="Courier" charset="0"/>
                <a:ea typeface="Courier" charset="0"/>
                <a:cs typeface="Courier" charset="0"/>
              </a:rPr>
              <a:t>reshape(size)</a:t>
            </a:r>
            <a:r>
              <a:rPr lang="en-US" dirty="0"/>
              <a:t> will return a copy of the array with a new shape.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sp>
        <p:nvSpPr>
          <p:cNvPr id="9" name="Rounded Rectangle 8"/>
          <p:cNvSpPr/>
          <p:nvPr/>
        </p:nvSpPr>
        <p:spPr>
          <a:xfrm>
            <a:off x="3116704" y="376537"/>
            <a:ext cx="5798513" cy="63493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floor</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(3, 4)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ravel</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8., 7., 9., 7., 5., 9., 7., 8., 2., 7.,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7., 7., 9., 8.,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9., 5., 7., 2., 5.]]) </a:t>
            </a:r>
            <a:endParaRPr lang="en-US" dirty="0">
              <a:solidFill>
                <a:schemeClr val="bg1">
                  <a:lumMod val="50000"/>
                </a:schemeClr>
              </a:solidFill>
            </a:endParaRPr>
          </a:p>
        </p:txBody>
      </p:sp>
    </p:spTree>
    <p:extLst>
      <p:ext uri="{BB962C8B-B14F-4D97-AF65-F5344CB8AC3E}">
        <p14:creationId xmlns:p14="http://schemas.microsoft.com/office/powerpoint/2010/main" val="387481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algebra</a:t>
            </a:r>
            <a:endParaRPr lang="en-US" dirty="0"/>
          </a:p>
        </p:txBody>
      </p:sp>
      <p:sp>
        <p:nvSpPr>
          <p:cNvPr id="3" name="Content Placeholder 2"/>
          <p:cNvSpPr>
            <a:spLocks noGrp="1"/>
          </p:cNvSpPr>
          <p:nvPr>
            <p:ph idx="1"/>
          </p:nvPr>
        </p:nvSpPr>
        <p:spPr>
          <a:xfrm>
            <a:off x="457201" y="1752600"/>
            <a:ext cx="3335712" cy="4373563"/>
          </a:xfrm>
        </p:spPr>
        <p:txBody>
          <a:bodyPr/>
          <a:lstStyle/>
          <a:p>
            <a:r>
              <a:rPr lang="en-US" dirty="0"/>
              <a:t>One of the most common reasons for using the </a:t>
            </a:r>
            <a:r>
              <a:rPr lang="en-US" dirty="0" err="1"/>
              <a:t>NumPy</a:t>
            </a:r>
            <a:r>
              <a:rPr lang="en-US" dirty="0"/>
              <a:t> package is its linear algebra module. </a:t>
            </a:r>
          </a:p>
          <a:p>
            <a:endParaRPr lang="en-US" dirty="0"/>
          </a:p>
          <a:p>
            <a:r>
              <a:rPr lang="en-US" dirty="0"/>
              <a:t>It’s like </a:t>
            </a:r>
            <a:r>
              <a:rPr lang="en-US" dirty="0" err="1"/>
              <a:t>Matlab</a:t>
            </a:r>
            <a:r>
              <a:rPr lang="en-US" dirty="0"/>
              <a:t>, but free!</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29</a:t>
            </a:fld>
            <a:endParaRPr lang="en-US"/>
          </a:p>
        </p:txBody>
      </p:sp>
      <p:sp>
        <p:nvSpPr>
          <p:cNvPr id="4" name="Rectangle 3"/>
          <p:cNvSpPr/>
          <p:nvPr/>
        </p:nvSpPr>
        <p:spPr>
          <a:xfrm>
            <a:off x="4413123" y="2420875"/>
            <a:ext cx="4572000" cy="300082"/>
          </a:xfrm>
          <a:prstGeom prst="rect">
            <a:avLst/>
          </a:prstGeom>
        </p:spPr>
        <p:txBody>
          <a:bodyPr>
            <a:spAutoFit/>
          </a:bodyPr>
          <a:lstStyle/>
          <a:p>
            <a:endParaRPr lang="en-US" sz="1350" dirty="0">
              <a:solidFill>
                <a:schemeClr val="bg1">
                  <a:lumMod val="50000"/>
                </a:schemeClr>
              </a:solidFill>
            </a:endParaRPr>
          </a:p>
        </p:txBody>
      </p:sp>
      <p:sp>
        <p:nvSpPr>
          <p:cNvPr id="9" name="Rounded Rectangle 8"/>
          <p:cNvSpPr/>
          <p:nvPr/>
        </p:nvSpPr>
        <p:spPr>
          <a:xfrm>
            <a:off x="3972393" y="1842994"/>
            <a:ext cx="4833249" cy="41927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linalg</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[ 3.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inv</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inverse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array([[-2. , 1. ],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[ 1.5, -0.5]]) </a:t>
            </a:r>
            <a:endParaRPr lang="en-US" dirty="0">
              <a:solidFill>
                <a:schemeClr val="bg1">
                  <a:lumMod val="50000"/>
                </a:schemeClr>
              </a:solidFill>
            </a:endParaRPr>
          </a:p>
        </p:txBody>
      </p:sp>
    </p:spTree>
    <p:extLst>
      <p:ext uri="{BB962C8B-B14F-4D97-AF65-F5344CB8AC3E}">
        <p14:creationId xmlns:p14="http://schemas.microsoft.com/office/powerpoint/2010/main" val="81579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a:t>
            </a:r>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dirty="0"/>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2">
              <a:schemeClr val="dk1"/>
            </a:lnRef>
            <a:fillRef idx="1">
              <a:schemeClr val="lt1"/>
            </a:fillRef>
            <a:effectRef idx="0">
              <a:schemeClr val="dk1"/>
            </a:effectRef>
            <a:fontRef idx="minor">
              <a:schemeClr val="dk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2">
              <a:schemeClr val="dk1"/>
            </a:lnRef>
            <a:fillRef idx="1">
              <a:schemeClr val="lt1"/>
            </a:fillRef>
            <a:effectRef idx="0">
              <a:schemeClr val="dk1"/>
            </a:effectRef>
            <a:fontRef idx="minor">
              <a:schemeClr val="dk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2">
              <a:schemeClr val="dk1"/>
            </a:lnRef>
            <a:fillRef idx="1">
              <a:schemeClr val="lt1"/>
            </a:fillRef>
            <a:effectRef idx="0">
              <a:schemeClr val="dk1"/>
            </a:effectRef>
            <a:fontRef idx="minor">
              <a:schemeClr val="dk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2">
              <a:schemeClr val="dk1"/>
            </a:lnRef>
            <a:fillRef idx="1">
              <a:schemeClr val="lt1"/>
            </a:fillRef>
            <a:effectRef idx="0">
              <a:schemeClr val="dk1"/>
            </a:effectRef>
            <a:fontRef idx="minor">
              <a:schemeClr val="dk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2">
              <a:schemeClr val="dk1"/>
            </a:lnRef>
            <a:fillRef idx="1">
              <a:schemeClr val="lt1"/>
            </a:fillRef>
            <a:effectRef idx="0">
              <a:schemeClr val="dk1"/>
            </a:effectRef>
            <a:fontRef idx="minor">
              <a:schemeClr val="dk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25320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76670"/>
          </a:xfrm>
        </p:spPr>
        <p:txBody>
          <a:bodyPr/>
          <a:lstStyle/>
          <a:p>
            <a:r>
              <a:rPr lang="en-US" dirty="0"/>
              <a:t>Linear algebra</a:t>
            </a:r>
          </a:p>
        </p:txBody>
      </p:sp>
      <p:sp>
        <p:nvSpPr>
          <p:cNvPr id="3" name="Slide Number Placeholder 2"/>
          <p:cNvSpPr>
            <a:spLocks noGrp="1"/>
          </p:cNvSpPr>
          <p:nvPr>
            <p:ph type="sldNum" sz="quarter" idx="12"/>
          </p:nvPr>
        </p:nvSpPr>
        <p:spPr/>
        <p:txBody>
          <a:bodyPr/>
          <a:lstStyle/>
          <a:p>
            <a:fld id="{A2EF37A0-74FC-AB4F-AE4C-D9BFC6719E9F}" type="slidenum">
              <a:rPr lang="en-US" smtClean="0"/>
              <a:t>30</a:t>
            </a:fld>
            <a:endParaRPr lang="en-US"/>
          </a:p>
        </p:txBody>
      </p:sp>
      <p:sp>
        <p:nvSpPr>
          <p:cNvPr id="6" name="TextBox 5"/>
          <p:cNvSpPr txBox="1"/>
          <p:nvPr/>
        </p:nvSpPr>
        <p:spPr>
          <a:xfrm>
            <a:off x="2480872" y="2967335"/>
            <a:ext cx="4182256" cy="923330"/>
          </a:xfrm>
          <a:prstGeom prst="rect">
            <a:avLst/>
          </a:prstGeom>
          <a:noFill/>
        </p:spPr>
        <p:txBody>
          <a:bodyPr wrap="square" rtlCol="0">
            <a:spAutoFit/>
          </a:bodyPr>
          <a:lstStyle/>
          <a:p>
            <a:r>
              <a:rPr lang="en-US" dirty="0"/>
              <a:t>(We’ll talk about this stuff </a:t>
            </a:r>
            <a:r>
              <a:rPr lang="en-US" i="1" dirty="0"/>
              <a:t>as needed</a:t>
            </a:r>
            <a:r>
              <a:rPr lang="en-US" dirty="0"/>
              <a:t> in the March/April machine learning and statistics lectures.)</a:t>
            </a:r>
          </a:p>
        </p:txBody>
      </p:sp>
      <p:sp>
        <p:nvSpPr>
          <p:cNvPr id="5" name="Rounded Rectangle 4"/>
          <p:cNvSpPr/>
          <p:nvPr/>
        </p:nvSpPr>
        <p:spPr>
          <a:xfrm>
            <a:off x="194873" y="929388"/>
            <a:ext cx="8610770" cy="5726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eye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unit 2x2 matrix; "eye" represents "I"</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p>
          <a:p>
            <a:r>
              <a:rPr lang="en-US" dirty="0">
                <a:solidFill>
                  <a:schemeClr val="bg1">
                    <a:lumMod val="50000"/>
                  </a:schemeClr>
                </a:solidFill>
                <a:latin typeface="Courier New" panose="02070309020205020404" pitchFamily="49" charset="0"/>
              </a:rPr>
              <a:t>array([[ 1.,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j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dot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matrix product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trace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trace (sum of elements on diagonal)</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solve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solve linear matrix equation</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eig</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get eigenvalues/eigenvectors of matrix</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(array([ 0.+1.j, 0.-1.j]),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array([[ 0.70710678+0.j, 0.70710678+0.j],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[ 0.00000000-0.70710678j, 0.00000000+0.70710678j]])) </a:t>
            </a:r>
            <a:endParaRPr lang="en-US" dirty="0">
              <a:solidFill>
                <a:schemeClr val="bg1">
                  <a:lumMod val="50000"/>
                </a:schemeClr>
              </a:solidFill>
            </a:endParaRPr>
          </a:p>
        </p:txBody>
      </p:sp>
    </p:spTree>
    <p:extLst>
      <p:ext uri="{BB962C8B-B14F-4D97-AF65-F5344CB8AC3E}">
        <p14:creationId xmlns:p14="http://schemas.microsoft.com/office/powerpoint/2010/main" val="33092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SciPy</a:t>
            </a:r>
            <a:r>
              <a:rPr lang="en-US" dirty="0"/>
              <a:t>?</a:t>
            </a:r>
          </a:p>
        </p:txBody>
      </p:sp>
      <p:sp>
        <p:nvSpPr>
          <p:cNvPr id="3" name="Content Placeholder 2"/>
          <p:cNvSpPr>
            <a:spLocks noGrp="1"/>
          </p:cNvSpPr>
          <p:nvPr>
            <p:ph idx="1"/>
          </p:nvPr>
        </p:nvSpPr>
        <p:spPr/>
        <p:txBody>
          <a:bodyPr/>
          <a:lstStyle/>
          <a:p>
            <a:r>
              <a:rPr lang="en-US" dirty="0"/>
              <a:t>In its own words: </a:t>
            </a:r>
          </a:p>
          <a:p>
            <a:endParaRPr lang="en-US" dirty="0"/>
          </a:p>
          <a:p>
            <a:endParaRPr lang="en-US" dirty="0"/>
          </a:p>
          <a:p>
            <a:endParaRPr lang="en-US" dirty="0"/>
          </a:p>
          <a:p>
            <a:endParaRPr lang="en-US" dirty="0"/>
          </a:p>
          <a:p>
            <a:endParaRPr lang="en-US" dirty="0"/>
          </a:p>
          <a:p>
            <a:r>
              <a:rPr lang="en-US" dirty="0"/>
              <a:t>Basically, </a:t>
            </a:r>
            <a:r>
              <a:rPr lang="en-US" dirty="0" err="1"/>
              <a:t>SciPy</a:t>
            </a:r>
            <a:r>
              <a:rPr lang="en-US" dirty="0"/>
              <a:t> contains various tools and functions for solving common problems in </a:t>
            </a:r>
            <a:r>
              <a:rPr lang="en-US" dirty="0">
                <a:solidFill>
                  <a:schemeClr val="tx2"/>
                </a:solidFill>
              </a:rPr>
              <a:t>scientific</a:t>
            </a:r>
            <a:r>
              <a:rPr lang="en-US" dirty="0"/>
              <a:t> computing.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31</a:t>
            </a:fld>
            <a:endParaRPr lang="en-US"/>
          </a:p>
        </p:txBody>
      </p:sp>
      <p:sp>
        <p:nvSpPr>
          <p:cNvPr id="9" name="Rectangle 8"/>
          <p:cNvSpPr/>
          <p:nvPr/>
        </p:nvSpPr>
        <p:spPr>
          <a:xfrm>
            <a:off x="777316" y="2484770"/>
            <a:ext cx="7299884" cy="1631216"/>
          </a:xfrm>
          <a:prstGeom prst="rect">
            <a:avLst/>
          </a:prstGeom>
        </p:spPr>
        <p:txBody>
          <a:bodyPr wrap="square">
            <a:spAutoFit/>
          </a:bodyPr>
          <a:lstStyle/>
          <a:p>
            <a:r>
              <a:rPr lang="en-US" sz="2000" dirty="0" err="1"/>
              <a:t>SciPy</a:t>
            </a:r>
            <a:r>
              <a:rPr lang="en-US" sz="2000" dirty="0"/>
              <a:t> is a collection of mathematical algorithms and convenience functions </a:t>
            </a:r>
            <a:r>
              <a:rPr lang="en-US" sz="2000" dirty="0">
                <a:solidFill>
                  <a:schemeClr val="tx2"/>
                </a:solidFill>
              </a:rPr>
              <a:t>built on the </a:t>
            </a:r>
            <a:r>
              <a:rPr lang="en-US" sz="2000" dirty="0" err="1">
                <a:solidFill>
                  <a:schemeClr val="tx2"/>
                </a:solidFill>
              </a:rPr>
              <a:t>NumPy</a:t>
            </a:r>
            <a:r>
              <a:rPr lang="en-US" sz="2000" dirty="0">
                <a:solidFill>
                  <a:schemeClr val="tx2"/>
                </a:solidFill>
              </a:rPr>
              <a:t> extension</a:t>
            </a:r>
            <a:r>
              <a:rPr lang="en-US" sz="2000" dirty="0">
                <a:solidFill>
                  <a:srgbClr val="FFFF00"/>
                </a:solidFill>
              </a:rPr>
              <a:t> </a:t>
            </a:r>
            <a:r>
              <a:rPr lang="en-US" sz="2000" dirty="0"/>
              <a:t>of Python. It adds significant power to the interactive Python session by providing the user with high-level commands and classes for manipulating and visualizing data.</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09345" y="192959"/>
            <a:ext cx="2093330" cy="2058266"/>
          </a:xfrm>
          <a:prstGeom prst="rect">
            <a:avLst/>
          </a:prstGeom>
        </p:spPr>
      </p:pic>
    </p:spTree>
    <p:extLst>
      <p:ext uri="{BB962C8B-B14F-4D97-AF65-F5344CB8AC3E}">
        <p14:creationId xmlns:p14="http://schemas.microsoft.com/office/powerpoint/2010/main" val="47100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SciPy</a:t>
            </a:r>
            <a:r>
              <a:rPr lang="en-US" dirty="0"/>
              <a:t> gives you access to a ton of specialized mathematical functionality.</a:t>
            </a:r>
          </a:p>
          <a:p>
            <a:pPr marL="342900" indent="-342900">
              <a:buFont typeface="Arial" charset="0"/>
              <a:buChar char="•"/>
            </a:pPr>
            <a:r>
              <a:rPr lang="en-US" dirty="0">
                <a:solidFill>
                  <a:schemeClr val="tx2"/>
                </a:solidFill>
              </a:rPr>
              <a:t>Just know it exists.</a:t>
            </a:r>
            <a:r>
              <a:rPr lang="en-US" dirty="0"/>
              <a:t> </a:t>
            </a:r>
            <a:r>
              <a:rPr lang="en-US" dirty="0">
                <a:solidFill>
                  <a:schemeClr val="tx2"/>
                </a:solidFill>
              </a:rPr>
              <a:t> </a:t>
            </a:r>
            <a:r>
              <a:rPr lang="en-US" dirty="0"/>
              <a:t>We won’t use it much in this class.</a:t>
            </a:r>
          </a:p>
          <a:p>
            <a:r>
              <a:rPr lang="en-US" dirty="0"/>
              <a:t>Some functionality:</a:t>
            </a:r>
          </a:p>
          <a:p>
            <a:pPr marL="342900" indent="-342900">
              <a:buFont typeface="Arial" charset="0"/>
              <a:buChar char="•"/>
            </a:pPr>
            <a:r>
              <a:rPr lang="en-US" b="0" dirty="0"/>
              <a:t>Special mathematical functions (</a:t>
            </a:r>
            <a:r>
              <a:rPr lang="en-US" b="0" dirty="0" err="1"/>
              <a:t>scipy.special</a:t>
            </a:r>
            <a:r>
              <a:rPr lang="en-US" b="0" dirty="0"/>
              <a:t>) -- elliptic, </a:t>
            </a:r>
            <a:r>
              <a:rPr lang="en-US" b="0" dirty="0" err="1"/>
              <a:t>bessel</a:t>
            </a:r>
            <a:r>
              <a:rPr lang="en-US" b="0" dirty="0"/>
              <a:t>, etc.</a:t>
            </a:r>
          </a:p>
          <a:p>
            <a:pPr marL="342900" indent="-342900">
              <a:buFont typeface="Arial" charset="0"/>
              <a:buChar char="•"/>
            </a:pPr>
            <a:r>
              <a:rPr lang="en-US" b="0" dirty="0"/>
              <a:t>Integration (</a:t>
            </a:r>
            <a:r>
              <a:rPr lang="en-US" b="0" dirty="0" err="1"/>
              <a:t>scipy.integrate</a:t>
            </a:r>
            <a:r>
              <a:rPr lang="en-US" b="0" dirty="0"/>
              <a:t>)</a:t>
            </a:r>
          </a:p>
          <a:p>
            <a:pPr marL="342900" indent="-342900">
              <a:buFont typeface="Arial" charset="0"/>
              <a:buChar char="•"/>
            </a:pPr>
            <a:r>
              <a:rPr lang="en-US" b="0" dirty="0"/>
              <a:t>Optimization (</a:t>
            </a:r>
            <a:r>
              <a:rPr lang="en-US" b="0" dirty="0" err="1"/>
              <a:t>scipy.optimize</a:t>
            </a:r>
            <a:r>
              <a:rPr lang="en-US" b="0" dirty="0"/>
              <a:t>)</a:t>
            </a:r>
          </a:p>
          <a:p>
            <a:pPr marL="342900" indent="-342900">
              <a:buFont typeface="Arial" charset="0"/>
              <a:buChar char="•"/>
            </a:pPr>
            <a:r>
              <a:rPr lang="en-US" b="0" dirty="0"/>
              <a:t>Interpolation (</a:t>
            </a:r>
            <a:r>
              <a:rPr lang="en-US" b="0" dirty="0" err="1"/>
              <a:t>scipy.interpolate</a:t>
            </a:r>
            <a:r>
              <a:rPr lang="en-US" b="0" dirty="0"/>
              <a:t>)</a:t>
            </a:r>
          </a:p>
          <a:p>
            <a:pPr marL="342900" indent="-342900">
              <a:buFont typeface="Arial" charset="0"/>
              <a:buChar char="•"/>
            </a:pPr>
            <a:r>
              <a:rPr lang="en-US" b="0" dirty="0"/>
              <a:t>Fourier Transforms (</a:t>
            </a:r>
            <a:r>
              <a:rPr lang="en-US" b="0" dirty="0" err="1"/>
              <a:t>scipy.fftpack</a:t>
            </a:r>
            <a:r>
              <a:rPr lang="en-US" b="0" dirty="0"/>
              <a:t>)</a:t>
            </a:r>
          </a:p>
          <a:p>
            <a:pPr marL="342900" indent="-342900">
              <a:buFont typeface="Arial" charset="0"/>
              <a:buChar char="•"/>
            </a:pPr>
            <a:r>
              <a:rPr lang="en-US" b="0" dirty="0"/>
              <a:t>Signal Processing (</a:t>
            </a:r>
            <a:r>
              <a:rPr lang="en-US" b="0" dirty="0" err="1"/>
              <a:t>scipy.signal</a:t>
            </a:r>
            <a:r>
              <a:rPr lang="en-US" b="0" dirty="0"/>
              <a:t>)</a:t>
            </a:r>
          </a:p>
          <a:p>
            <a:pPr marL="342900" indent="-342900">
              <a:buFont typeface="Arial" charset="0"/>
              <a:buChar char="•"/>
            </a:pPr>
            <a:r>
              <a:rPr lang="en-US" b="0" dirty="0"/>
              <a:t>Linear Algebra (</a:t>
            </a:r>
            <a:r>
              <a:rPr lang="en-US" b="0" dirty="0" err="1"/>
              <a:t>scipy.linalg</a:t>
            </a:r>
            <a:r>
              <a:rPr lang="en-US" b="0" dirty="0"/>
              <a:t>)</a:t>
            </a:r>
          </a:p>
          <a:p>
            <a:pPr marL="342900" indent="-342900">
              <a:buFont typeface="Arial" charset="0"/>
              <a:buChar char="•"/>
            </a:pPr>
            <a:r>
              <a:rPr lang="en-US" b="0" dirty="0"/>
              <a:t>Compressed Sparse Graph Routines (</a:t>
            </a:r>
            <a:r>
              <a:rPr lang="en-US" b="0" dirty="0" err="1"/>
              <a:t>scipy.sparse.csgraph</a:t>
            </a:r>
            <a:r>
              <a:rPr lang="en-US" b="0" dirty="0"/>
              <a:t>)</a:t>
            </a:r>
          </a:p>
          <a:p>
            <a:pPr marL="342900" indent="-342900">
              <a:buFont typeface="Arial" charset="0"/>
              <a:buChar char="•"/>
            </a:pPr>
            <a:r>
              <a:rPr lang="en-US" b="0" dirty="0"/>
              <a:t>Spatial data structures and algorithms (</a:t>
            </a:r>
            <a:r>
              <a:rPr lang="en-US" b="0" dirty="0" err="1"/>
              <a:t>scipy.spatial</a:t>
            </a:r>
            <a:r>
              <a:rPr lang="en-US" b="0" dirty="0"/>
              <a:t>)</a:t>
            </a:r>
          </a:p>
          <a:p>
            <a:pPr marL="342900" indent="-342900">
              <a:buFont typeface="Arial" charset="0"/>
              <a:buChar char="•"/>
            </a:pPr>
            <a:r>
              <a:rPr lang="en-US" b="0" dirty="0"/>
              <a:t>Statistics (</a:t>
            </a:r>
            <a:r>
              <a:rPr lang="en-US" b="0" dirty="0" err="1"/>
              <a:t>scipy.stats</a:t>
            </a:r>
            <a:r>
              <a:rPr lang="en-US" b="0" dirty="0"/>
              <a:t>)</a:t>
            </a:r>
          </a:p>
          <a:p>
            <a:pPr marL="342900" indent="-342900">
              <a:buFont typeface="Arial" charset="0"/>
              <a:buChar char="•"/>
            </a:pPr>
            <a:r>
              <a:rPr lang="en-US" b="0" dirty="0"/>
              <a:t>Multidimensional image processing (</a:t>
            </a:r>
            <a:r>
              <a:rPr lang="en-US" b="0" dirty="0" err="1"/>
              <a:t>scipy.ndimage</a:t>
            </a:r>
            <a:r>
              <a:rPr lang="en-US" b="0" dirty="0"/>
              <a:t>)</a:t>
            </a:r>
          </a:p>
          <a:p>
            <a:pPr marL="342900" indent="-342900">
              <a:buFont typeface="Arial" charset="0"/>
              <a:buChar char="•"/>
            </a:pPr>
            <a:r>
              <a:rPr lang="en-US" b="0" dirty="0"/>
              <a:t>Data IO (</a:t>
            </a:r>
            <a:r>
              <a:rPr lang="en-US" b="0" dirty="0" err="1"/>
              <a:t>scipy.io</a:t>
            </a:r>
            <a:r>
              <a:rPr lang="en-US" b="0" dirty="0"/>
              <a:t>) </a:t>
            </a:r>
            <a:r>
              <a:rPr lang="mr-IN" b="0" dirty="0"/>
              <a:t>–</a:t>
            </a:r>
            <a:r>
              <a:rPr lang="en-US" b="0" dirty="0"/>
              <a:t> overlaps with pandas, covers some other formats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32</a:t>
            </a:fld>
            <a:endParaRPr lang="en-US"/>
          </a:p>
        </p:txBody>
      </p:sp>
    </p:spTree>
    <p:extLst>
      <p:ext uri="{BB962C8B-B14F-4D97-AF65-F5344CB8AC3E}">
        <p14:creationId xmlns:p14="http://schemas.microsoft.com/office/powerpoint/2010/main" val="24054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SciPy</a:t>
            </a:r>
            <a:r>
              <a:rPr lang="en-US" dirty="0"/>
              <a:t> Example</a:t>
            </a:r>
          </a:p>
        </p:txBody>
      </p:sp>
      <p:sp>
        <p:nvSpPr>
          <p:cNvPr id="3" name="Content Placeholder 2"/>
          <p:cNvSpPr>
            <a:spLocks noGrp="1"/>
          </p:cNvSpPr>
          <p:nvPr>
            <p:ph idx="1"/>
          </p:nvPr>
        </p:nvSpPr>
        <p:spPr/>
        <p:txBody>
          <a:bodyPr/>
          <a:lstStyle/>
          <a:p>
            <a:r>
              <a:rPr lang="en-US" dirty="0"/>
              <a:t>We can’t possibly tour all of the SciPy library and, even if we did, it might be a little boring.</a:t>
            </a:r>
          </a:p>
          <a:p>
            <a:pPr marL="342900" indent="-342900">
              <a:buFont typeface="Arial" charset="0"/>
              <a:buChar char="•"/>
            </a:pPr>
            <a:r>
              <a:rPr lang="en-US" b="0" dirty="0"/>
              <a:t>Often, you’ll be able to find higher-level modules that will work around your need to directly call low-level </a:t>
            </a:r>
            <a:r>
              <a:rPr lang="en-US" b="0" dirty="0" err="1"/>
              <a:t>SciPy</a:t>
            </a:r>
            <a:r>
              <a:rPr lang="en-US" b="0" dirty="0"/>
              <a:t> functions</a:t>
            </a:r>
            <a:r>
              <a:rPr lang="en-US" dirty="0"/>
              <a:t> </a:t>
            </a:r>
          </a:p>
          <a:p>
            <a:endParaRPr lang="en-US" dirty="0"/>
          </a:p>
          <a:p>
            <a:r>
              <a:rPr lang="en-US" dirty="0"/>
              <a:t>Say you want to compute an integral:</a:t>
            </a:r>
          </a:p>
        </p:txBody>
      </p:sp>
      <p:grpSp>
        <p:nvGrpSpPr>
          <p:cNvPr id="7" name="Group 6"/>
          <p:cNvGrpSpPr/>
          <p:nvPr/>
        </p:nvGrpSpPr>
        <p:grpSpPr>
          <a:xfrm>
            <a:off x="1489329" y="4091046"/>
            <a:ext cx="6134793" cy="2177646"/>
            <a:chOff x="1489329" y="4091046"/>
            <a:chExt cx="6134793" cy="2177646"/>
          </a:xfrm>
        </p:grpSpPr>
        <p:pic>
          <p:nvPicPr>
            <p:cNvPr id="4" name="Picture 3"/>
            <p:cNvPicPr>
              <a:picLocks noChangeAspect="1"/>
            </p:cNvPicPr>
            <p:nvPr/>
          </p:nvPicPr>
          <p:blipFill>
            <a:blip r:embed="rId2"/>
            <a:stretch>
              <a:fillRect/>
            </a:stretch>
          </p:blipFill>
          <p:spPr>
            <a:xfrm>
              <a:off x="4455453" y="4091046"/>
              <a:ext cx="3168669" cy="217764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89329" y="4575184"/>
                  <a:ext cx="2513046" cy="1209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3200" i="1">
                                <a:latin typeface="Cambria Math" panose="02040503050406030204" pitchFamily="18" charset="0"/>
                              </a:rPr>
                            </m:ctrlPr>
                          </m:naryPr>
                          <m:sub>
                            <m:r>
                              <m:rPr>
                                <m:brk m:alnAt="23"/>
                              </m:rPr>
                              <a:rPr lang="en-US" sz="3200" i="1">
                                <a:latin typeface="Cambria Math" panose="02040503050406030204" pitchFamily="18" charset="0"/>
                              </a:rPr>
                              <m:t>𝑎</m:t>
                            </m:r>
                          </m:sub>
                          <m:sup>
                            <m:r>
                              <a:rPr lang="en-US" sz="3200" i="1">
                                <a:latin typeface="Cambria Math" panose="02040503050406030204" pitchFamily="18" charset="0"/>
                              </a:rPr>
                              <m:t>𝑏</m:t>
                            </m:r>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𝑥</m:t>
                                </m:r>
                              </m:e>
                            </m:func>
                            <m:r>
                              <a:rPr lang="en-US" sz="3200" i="1">
                                <a:latin typeface="Cambria Math" panose="02040503050406030204" pitchFamily="18" charset="0"/>
                              </a:rPr>
                              <m:t>𝑑𝑥</m:t>
                            </m:r>
                          </m:e>
                        </m:nary>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489329" y="4575184"/>
                  <a:ext cx="2513046" cy="1209370"/>
                </a:xfrm>
                <a:prstGeom prst="rect">
                  <a:avLst/>
                </a:prstGeom>
                <a:blipFill rotWithShape="0">
                  <a:blip r:embed="rId3"/>
                  <a:stretch>
                    <a:fillRect/>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17202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p:txBody>
              <a:bodyPr/>
              <a:lstStyle/>
              <a:p>
                <a:r>
                  <a:rPr lang="en-US" dirty="0"/>
                  <a:t>We have a function object – </a:t>
                </a:r>
                <a:r>
                  <a:rPr lang="en-US" dirty="0" err="1">
                    <a:latin typeface="Courier" charset="0"/>
                    <a:ea typeface="Courier" charset="0"/>
                    <a:cs typeface="Courier" charset="0"/>
                  </a:rPr>
                  <a:t>np.sin</a:t>
                </a:r>
                <a:r>
                  <a:rPr lang="en-US" dirty="0"/>
                  <a:t> defines the sin function for us.</a:t>
                </a:r>
              </a:p>
              <a:p>
                <a:r>
                  <a:rPr lang="en-US" dirty="0"/>
                  <a:t>We can compute the definite integral from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=0</m:t>
                    </m:r>
                  </m:oMath>
                </a14:m>
                <a:r>
                  <a:rPr lang="en-US" dirty="0"/>
                  <a:t> to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𝜋</m:t>
                    </m:r>
                  </m:oMath>
                </a14:m>
                <a:r>
                  <a:rPr lang="en-US" dirty="0"/>
                  <a:t> using the quad function. </a:t>
                </a:r>
              </a:p>
              <a:p>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rotWithShape="0">
                <a:blip r:embed="rId3"/>
                <a:stretch>
                  <a:fillRect l="-800" t="-9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2EF37A0-74FC-AB4F-AE4C-D9BFC6719E9F}" type="slidenum">
              <a:rPr lang="en-US" smtClean="0"/>
              <a:pPr/>
              <a:t>34</a:t>
            </a:fld>
            <a:endParaRPr lang="en-US"/>
          </a:p>
        </p:txBody>
      </p:sp>
      <p:sp>
        <p:nvSpPr>
          <p:cNvPr id="9" name="Rounded Rectangle 8"/>
          <p:cNvSpPr/>
          <p:nvPr/>
        </p:nvSpPr>
        <p:spPr>
          <a:xfrm>
            <a:off x="457200" y="3339852"/>
            <a:ext cx="8164995" cy="27282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(2.0, 2.220446049250313e-14)</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2 with a very small error margin!</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(0.0, 0.0)</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Integral does not converge</a:t>
            </a:r>
            <a:endParaRPr lang="en-US" dirty="0">
              <a:solidFill>
                <a:schemeClr val="tx1">
                  <a:lumMod val="95000"/>
                </a:schemeClr>
              </a:solidFill>
            </a:endParaRPr>
          </a:p>
        </p:txBody>
      </p:sp>
    </p:spTree>
    <p:extLst>
      <p:ext uri="{BB962C8B-B14F-4D97-AF65-F5344CB8AC3E}">
        <p14:creationId xmlns:p14="http://schemas.microsoft.com/office/powerpoint/2010/main" val="392877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p:sp>
        <p:nvSpPr>
          <p:cNvPr id="8" name="Content Placeholder 7"/>
          <p:cNvSpPr>
            <a:spLocks noGrp="1"/>
          </p:cNvSpPr>
          <p:nvPr>
            <p:ph idx="1"/>
          </p:nvPr>
        </p:nvSpPr>
        <p:spPr/>
        <p:txBody>
          <a:bodyPr/>
          <a:lstStyle/>
          <a:p>
            <a:r>
              <a:rPr lang="en-US" dirty="0"/>
              <a:t>Let’s say that we don’t have a function object, we only have some (</a:t>
            </a:r>
            <a:r>
              <a:rPr lang="en-US" i="1" dirty="0" err="1"/>
              <a:t>x</a:t>
            </a:r>
            <a:r>
              <a:rPr lang="en-US" dirty="0" err="1"/>
              <a:t>,</a:t>
            </a:r>
            <a:r>
              <a:rPr lang="en-US" i="1" dirty="0" err="1"/>
              <a:t>y</a:t>
            </a:r>
            <a:r>
              <a:rPr lang="en-US" dirty="0"/>
              <a:t>) samples that “define” our function.</a:t>
            </a:r>
          </a:p>
          <a:p>
            <a:r>
              <a:rPr lang="en-US" dirty="0"/>
              <a:t>We can estimate the integral using the trapezoidal rule.  </a:t>
            </a:r>
          </a:p>
        </p:txBody>
      </p:sp>
      <p:sp>
        <p:nvSpPr>
          <p:cNvPr id="3" name="Slide Number Placeholder 2"/>
          <p:cNvSpPr>
            <a:spLocks noGrp="1"/>
          </p:cNvSpPr>
          <p:nvPr>
            <p:ph type="sldNum" sz="quarter" idx="12"/>
          </p:nvPr>
        </p:nvSpPr>
        <p:spPr/>
        <p:txBody>
          <a:bodyPr/>
          <a:lstStyle/>
          <a:p>
            <a:fld id="{A2EF37A0-74FC-AB4F-AE4C-D9BFC6719E9F}" type="slidenum">
              <a:rPr lang="en-US" smtClean="0"/>
              <a:pPr/>
              <a:t>35</a:t>
            </a:fld>
            <a:endParaRPr lang="en-US"/>
          </a:p>
        </p:txBody>
      </p:sp>
      <p:sp>
        <p:nvSpPr>
          <p:cNvPr id="9" name="Rounded Rectangle 8"/>
          <p:cNvSpPr/>
          <p:nvPr/>
        </p:nvSpPr>
        <p:spPr>
          <a:xfrm>
            <a:off x="457200" y="2971331"/>
            <a:ext cx="8224956" cy="36243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1.99999835177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178341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 First Part</a:t>
            </a:r>
          </a:p>
        </p:txBody>
      </p:sp>
      <p:sp>
        <p:nvSpPr>
          <p:cNvPr id="3" name="Content Placeholder 2"/>
          <p:cNvSpPr>
            <a:spLocks noGrp="1"/>
          </p:cNvSpPr>
          <p:nvPr>
            <p:ph idx="1"/>
          </p:nvPr>
        </p:nvSpPr>
        <p:spPr/>
        <p:txBody>
          <a:bodyPr>
            <a:normAutofit/>
          </a:bodyPr>
          <a:lstStyle/>
          <a:p>
            <a:r>
              <a:rPr lang="en-US" dirty="0"/>
              <a:t>Shift thinking from imperative coding to operations on datasets</a:t>
            </a:r>
            <a:br>
              <a:rPr lang="en-US" dirty="0"/>
            </a:br>
            <a:r>
              <a:rPr lang="en-US" dirty="0"/>
              <a:t>	</a:t>
            </a:r>
          </a:p>
          <a:p>
            <a:r>
              <a:rPr lang="en-US" dirty="0" err="1">
                <a:ea typeface="Courier New" charset="0"/>
                <a:cs typeface="Courier New" charset="0"/>
              </a:rPr>
              <a:t>Numpy</a:t>
            </a:r>
            <a:r>
              <a:rPr lang="en-US" dirty="0">
                <a:ea typeface="Courier New" charset="0"/>
                <a:cs typeface="Courier New" charset="0"/>
              </a:rPr>
              <a:t>: A low-level abstraction that gives us really fast multi-dimensional arrays</a:t>
            </a:r>
          </a:p>
          <a:p>
            <a:endParaRPr lang="en-US" dirty="0">
              <a:ea typeface="Courier New" charset="0"/>
              <a:cs typeface="Courier New" charset="0"/>
            </a:endParaRPr>
          </a:p>
          <a:p>
            <a:r>
              <a:rPr lang="en-US" dirty="0">
                <a:ea typeface="Courier New" charset="0"/>
                <a:cs typeface="Courier New" charset="0"/>
              </a:rPr>
              <a:t>Next class: </a:t>
            </a:r>
          </a:p>
          <a:p>
            <a:r>
              <a:rPr lang="en-US" dirty="0">
                <a:ea typeface="Courier New" charset="0"/>
                <a:cs typeface="Courier New" charset="0"/>
              </a:rPr>
              <a:t>Pandas: Higher-level tabular abstraction and operations to manipulate and combine tables</a:t>
            </a:r>
          </a:p>
          <a:p>
            <a:endParaRPr lang="en-US" dirty="0">
              <a:ea typeface="Courier New" charset="0"/>
              <a:cs typeface="Courier New" charset="0"/>
            </a:endParaRPr>
          </a:p>
          <a:p>
            <a:r>
              <a:rPr lang="en-US" dirty="0">
                <a:ea typeface="Courier New" charset="0"/>
                <a:cs typeface="Courier New" charset="0"/>
              </a:rPr>
              <a:t>Reading Homework focuses on Pandas and SQL</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4210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Remainder of Today’s Lecture</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grpSp>
        <p:nvGrpSpPr>
          <p:cNvPr id="12" name="Group 11"/>
          <p:cNvGrpSpPr/>
          <p:nvPr/>
        </p:nvGrpSpPr>
        <p:grpSpPr>
          <a:xfrm>
            <a:off x="474810" y="4608987"/>
            <a:ext cx="6680019" cy="2055719"/>
            <a:chOff x="474810" y="4608987"/>
            <a:chExt cx="6680019" cy="2055719"/>
          </a:xfrm>
        </p:grpSpPr>
        <p:sp>
          <p:nvSpPr>
            <p:cNvPr id="3" name="TextBox 2"/>
            <p:cNvSpPr txBox="1"/>
            <p:nvPr/>
          </p:nvSpPr>
          <p:spPr>
            <a:xfrm>
              <a:off x="474810" y="5587488"/>
              <a:ext cx="6680019" cy="1077218"/>
            </a:xfrm>
            <a:prstGeom prst="rect">
              <a:avLst/>
            </a:prstGeom>
            <a:noFill/>
          </p:spPr>
          <p:txBody>
            <a:bodyPr wrap="square" rtlCol="0">
              <a:spAutoFit/>
            </a:bodyPr>
            <a:lstStyle/>
            <a:p>
              <a:pPr algn="ctr"/>
              <a:r>
                <a:rPr lang="en-US" sz="3200" dirty="0">
                  <a:solidFill>
                    <a:schemeClr val="accent3"/>
                  </a:solidFill>
                </a:rPr>
                <a:t>Quick best practices </a:t>
              </a:r>
            </a:p>
            <a:p>
              <a:pPr algn="ctr"/>
              <a:r>
                <a:rPr lang="en-US" sz="3200" dirty="0">
                  <a:solidFill>
                    <a:schemeClr val="accent3"/>
                  </a:solidFill>
                </a:rPr>
                <a:t>for managing this monstrosity.</a:t>
              </a:r>
            </a:p>
          </p:txBody>
        </p:sp>
        <p:sp>
          <p:nvSpPr>
            <p:cNvPr id="10" name="Up Arrow 9"/>
            <p:cNvSpPr/>
            <p:nvPr/>
          </p:nvSpPr>
          <p:spPr>
            <a:xfrm rot="1350203">
              <a:off x="3693797" y="4608987"/>
              <a:ext cx="629587" cy="1030478"/>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087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38</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Many slides in this lecture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13234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
        <p:nvSpPr>
          <p:cNvPr id="3" name="Content Placeholder 2"/>
          <p:cNvSpPr>
            <a:spLocks noGrp="1"/>
          </p:cNvSpPr>
          <p:nvPr>
            <p:ph idx="1"/>
          </p:nvPr>
        </p:nvSpPr>
        <p:spPr/>
        <p:txBody>
          <a:bodyPr/>
          <a:lstStyle/>
          <a:p>
            <a:r>
              <a:rPr lang="en-US" dirty="0"/>
              <a:t>Open data:</a:t>
            </a:r>
            <a:br>
              <a:rPr lang="en-US" dirty="0"/>
            </a:br>
            <a:r>
              <a:rPr lang="en-US" dirty="0"/>
              <a:t>“</a:t>
            </a:r>
            <a:r>
              <a:rPr lang="en-US" dirty="0">
                <a:solidFill>
                  <a:schemeClr val="tx2"/>
                </a:solidFill>
              </a:rPr>
              <a:t>Open data</a:t>
            </a:r>
            <a:r>
              <a:rPr lang="en-US" b="0" dirty="0"/>
              <a:t> is the idea that some data should be freely available to everyone to use and republish as they wish, without restrictions from copyright, patents or other mechanisms of control”</a:t>
            </a:r>
            <a:endParaRPr lang="en-US" dirty="0"/>
          </a:p>
          <a:p>
            <a:r>
              <a:rPr lang="en-US" dirty="0"/>
              <a:t>Open Data movement website</a:t>
            </a:r>
          </a:p>
          <a:p>
            <a:pPr marL="342900" indent="-342900">
              <a:buFont typeface="Arial" charset="0"/>
              <a:buChar char="•"/>
            </a:pPr>
            <a:r>
              <a:rPr lang="en-US" b="0" dirty="0">
                <a:hlinkClick r:id="rId3"/>
              </a:rPr>
              <a:t>http://</a:t>
            </a:r>
            <a:r>
              <a:rPr lang="en-US" b="0" dirty="0" err="1">
                <a:hlinkClick r:id="rId3"/>
              </a:rPr>
              <a:t>www.opendatafoundation.org</a:t>
            </a:r>
            <a:r>
              <a:rPr lang="en-US" b="0" dirty="0">
                <a:hlinkClick r:id="rId3"/>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2860" y="4144504"/>
            <a:ext cx="4721140" cy="2728486"/>
          </a:xfrm>
          <a:prstGeom prst="rect">
            <a:avLst/>
          </a:prstGeom>
        </p:spPr>
      </p:pic>
    </p:spTree>
    <p:extLst>
      <p:ext uri="{BB962C8B-B14F-4D97-AF65-F5344CB8AC3E}">
        <p14:creationId xmlns:p14="http://schemas.microsoft.com/office/powerpoint/2010/main" val="149454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a bunch of files</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8" name="Group 7"/>
          <p:cNvGrpSpPr/>
          <p:nvPr/>
        </p:nvGrpSpPr>
        <p:grpSpPr>
          <a:xfrm>
            <a:off x="457200" y="1214205"/>
            <a:ext cx="7997252" cy="2473378"/>
            <a:chOff x="457200" y="1349115"/>
            <a:chExt cx="7997252" cy="2473378"/>
          </a:xfrm>
        </p:grpSpPr>
        <p:sp>
          <p:nvSpPr>
            <p:cNvPr id="5" name="Rounded Rectangle 4"/>
            <p:cNvSpPr/>
            <p:nvPr/>
          </p:nvSpPr>
          <p:spPr>
            <a:xfrm>
              <a:off x="457200" y="1693890"/>
              <a:ext cx="7997252" cy="2128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re</a:t>
              </a:r>
            </a:p>
            <a:p>
              <a:r>
                <a:rPr lang="en-US" dirty="0">
                  <a:latin typeface="Courier" charset="0"/>
                  <a:ea typeface="Courier" charset="0"/>
                  <a:cs typeface="Courier" charset="0"/>
                </a:rPr>
                <a:t>import requests</a:t>
              </a:r>
            </a:p>
            <a:p>
              <a:r>
                <a:rPr lang="en-US" dirty="0">
                  <a:latin typeface="Courier" charset="0"/>
                  <a:ea typeface="Courier" charset="0"/>
                  <a:cs typeface="Courier" charset="0"/>
                </a:rPr>
                <a:t>from bs4 import </a:t>
              </a:r>
              <a:r>
                <a:rPr lang="en-US" dirty="0" err="1">
                  <a:latin typeface="Courier" charset="0"/>
                  <a:ea typeface="Courier" charset="0"/>
                  <a:cs typeface="Courier" charset="0"/>
                </a:rPr>
                <a:t>BeautifulSoup</a:t>
              </a:r>
              <a:endParaRPr lang="en-US" dirty="0">
                <a:latin typeface="Courier" charset="0"/>
                <a:ea typeface="Courier" charset="0"/>
                <a:cs typeface="Courier" charset="0"/>
              </a:endParaRPr>
            </a:p>
            <a:p>
              <a:r>
                <a:rPr lang="en-US" dirty="0">
                  <a:latin typeface="Courier" charset="0"/>
                  <a:ea typeface="Courier" charset="0"/>
                  <a:cs typeface="Courier" charset="0"/>
                </a:rPr>
                <a:t>try:</a:t>
              </a:r>
            </a:p>
            <a:p>
              <a:r>
                <a:rPr lang="en-US" dirty="0">
                  <a:latin typeface="Courier" charset="0"/>
                  <a:ea typeface="Courier" charset="0"/>
                  <a:cs typeface="Courier" charset="0"/>
                </a:rPr>
                <a:t>	from </a:t>
              </a:r>
              <a:r>
                <a:rPr lang="en-US" dirty="0" err="1">
                  <a:latin typeface="Courier" charset="0"/>
                  <a:ea typeface="Courier" charset="0"/>
                  <a:cs typeface="Courier" charset="0"/>
                </a:rPr>
                <a:t>urllib.parse</a:t>
              </a:r>
              <a:r>
                <a:rPr lang="en-US" dirty="0">
                  <a:latin typeface="Courier" charset="0"/>
                  <a:ea typeface="Courier" charset="0"/>
                  <a:cs typeface="Courier" charset="0"/>
                </a:rPr>
                <a:t> import </a:t>
              </a:r>
              <a:r>
                <a:rPr lang="en-US" dirty="0" err="1">
                  <a:latin typeface="Courier" charset="0"/>
                  <a:ea typeface="Courier" charset="0"/>
                  <a:cs typeface="Courier" charset="0"/>
                </a:rPr>
                <a:t>urlparse</a:t>
              </a:r>
              <a:endParaRPr lang="en-US" dirty="0">
                <a:latin typeface="Courier" charset="0"/>
                <a:ea typeface="Courier" charset="0"/>
                <a:cs typeface="Courier" charset="0"/>
              </a:endParaRPr>
            </a:p>
            <a:p>
              <a:r>
                <a:rPr lang="en-US" dirty="0">
                  <a:latin typeface="Courier" charset="0"/>
                  <a:ea typeface="Courier" charset="0"/>
                  <a:cs typeface="Courier" charset="0"/>
                </a:rPr>
                <a:t>except </a:t>
              </a:r>
              <a:r>
                <a:rPr lang="en-US" dirty="0" err="1">
                  <a:latin typeface="Courier" charset="0"/>
                  <a:ea typeface="Courier" charset="0"/>
                  <a:cs typeface="Courier" charset="0"/>
                </a:rPr>
                <a:t>ImportError</a:t>
              </a:r>
              <a:r>
                <a:rPr lang="en-US" dirty="0">
                  <a:latin typeface="Courier" charset="0"/>
                  <a:ea typeface="Courier" charset="0"/>
                  <a:cs typeface="Courier" charset="0"/>
                </a:rPr>
                <a:t>:</a:t>
              </a:r>
            </a:p>
            <a:p>
              <a:r>
                <a:rPr lang="en-US" dirty="0">
                  <a:latin typeface="Courier" charset="0"/>
                  <a:ea typeface="Courier" charset="0"/>
                  <a:cs typeface="Courier" charset="0"/>
                </a:rPr>
                <a:t>	from </a:t>
              </a:r>
              <a:r>
                <a:rPr lang="en-US" dirty="0" err="1">
                  <a:latin typeface="Courier" charset="0"/>
                  <a:ea typeface="Courier" charset="0"/>
                  <a:cs typeface="Courier" charset="0"/>
                </a:rPr>
                <a:t>urlparse</a:t>
              </a:r>
              <a:r>
                <a:rPr lang="en-US" dirty="0">
                  <a:latin typeface="Courier" charset="0"/>
                  <a:ea typeface="Courier" charset="0"/>
                  <a:cs typeface="Courier" charset="0"/>
                </a:rPr>
                <a:t> import </a:t>
              </a:r>
              <a:r>
                <a:rPr lang="en-US" dirty="0" err="1">
                  <a:latin typeface="Courier" charset="0"/>
                  <a:ea typeface="Courier" charset="0"/>
                  <a:cs typeface="Courier" charset="0"/>
                </a:rPr>
                <a:t>urlparse</a:t>
              </a:r>
              <a:endParaRPr lang="en-US" dirty="0">
                <a:latin typeface="Courier" charset="0"/>
                <a:ea typeface="Courier" charset="0"/>
                <a:cs typeface="Courier" charset="0"/>
              </a:endParaRPr>
            </a:p>
          </p:txBody>
        </p:sp>
        <p:sp>
          <p:nvSpPr>
            <p:cNvPr id="7" name="TextBox 6"/>
            <p:cNvSpPr txBox="1"/>
            <p:nvPr/>
          </p:nvSpPr>
          <p:spPr>
            <a:xfrm>
              <a:off x="5846164" y="1349115"/>
              <a:ext cx="2323475" cy="369332"/>
            </a:xfrm>
            <a:prstGeom prst="rect">
              <a:avLst/>
            </a:prstGeom>
            <a:noFill/>
          </p:spPr>
          <p:txBody>
            <a:bodyPr wrap="square" rtlCol="0">
              <a:spAutoFit/>
            </a:bodyPr>
            <a:lstStyle/>
            <a:p>
              <a:pPr algn="r"/>
              <a:r>
                <a:rPr lang="en-US" dirty="0"/>
                <a:t>Import the modules</a:t>
              </a:r>
            </a:p>
          </p:txBody>
        </p:sp>
      </p:grpSp>
      <p:grpSp>
        <p:nvGrpSpPr>
          <p:cNvPr id="10" name="Group 9"/>
          <p:cNvGrpSpPr/>
          <p:nvPr/>
        </p:nvGrpSpPr>
        <p:grpSpPr>
          <a:xfrm>
            <a:off x="457200" y="3742653"/>
            <a:ext cx="7997252" cy="2912979"/>
            <a:chOff x="457200" y="3742653"/>
            <a:chExt cx="7997252" cy="2912979"/>
          </a:xfrm>
        </p:grpSpPr>
        <p:sp>
          <p:nvSpPr>
            <p:cNvPr id="6" name="Rounded Rectangle 5"/>
            <p:cNvSpPr/>
            <p:nvPr/>
          </p:nvSpPr>
          <p:spPr>
            <a:xfrm>
              <a:off x="457200" y="4096995"/>
              <a:ext cx="7997252" cy="25586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HTTP GET request sent to the URL </a:t>
              </a:r>
              <a:r>
                <a:rPr lang="en-US" dirty="0" err="1">
                  <a:latin typeface="Courier" charset="0"/>
                  <a:ea typeface="Courier" charset="0"/>
                  <a:cs typeface="Courier" charset="0"/>
                </a:rPr>
                <a:t>url</a:t>
              </a:r>
              <a:endParaRPr lang="en-US" dirty="0">
                <a:latin typeface="Courier" charset="0"/>
                <a:ea typeface="Courier" charset="0"/>
                <a:cs typeface="Courier" charset="0"/>
              </a:endParaRPr>
            </a:p>
            <a:p>
              <a:r>
                <a:rPr lang="en-US" dirty="0">
                  <a:latin typeface="Courier" charset="0"/>
                  <a:ea typeface="Courier" charset="0"/>
                  <a:cs typeface="Courier" charset="0"/>
                </a:rPr>
                <a:t>r = </a:t>
              </a:r>
              <a:r>
                <a:rPr lang="en-US" dirty="0" err="1">
                  <a:latin typeface="Courier" charset="0"/>
                  <a:ea typeface="Courier" charset="0"/>
                  <a:cs typeface="Courier" charset="0"/>
                </a:rPr>
                <a:t>requests.get</a:t>
              </a:r>
              <a:r>
                <a:rPr lang="en-US" dirty="0">
                  <a:latin typeface="Courier" charset="0"/>
                  <a:ea typeface="Courier" charset="0"/>
                  <a:cs typeface="Courier" charset="0"/>
                </a:rPr>
                <a:t>( </a:t>
              </a:r>
              <a:r>
                <a:rPr lang="en-US" dirty="0" err="1">
                  <a:latin typeface="Courier" charset="0"/>
                  <a:ea typeface="Courier" charset="0"/>
                  <a:cs typeface="Courier" charset="0"/>
                </a:rPr>
                <a:t>url</a:t>
              </a:r>
              <a:r>
                <a:rPr lang="en-US" dirty="0">
                  <a:latin typeface="Courier" charset="0"/>
                  <a:ea typeface="Courier" charset="0"/>
                  <a:cs typeface="Courier" charset="0"/>
                </a:rPr>
                <a:t> )</a:t>
              </a:r>
            </a:p>
            <a:p>
              <a:endParaRPr lang="en-US" dirty="0">
                <a:latin typeface="Courier" charset="0"/>
                <a:ea typeface="Courier" charset="0"/>
                <a:cs typeface="Courier" charset="0"/>
              </a:endParaRPr>
            </a:p>
            <a:p>
              <a:r>
                <a:rPr lang="en-US" dirty="0">
                  <a:latin typeface="Courier" charset="0"/>
                  <a:ea typeface="Courier" charset="0"/>
                  <a:cs typeface="Courier" charset="0"/>
                </a:rPr>
                <a:t># Use </a:t>
              </a:r>
              <a:r>
                <a:rPr lang="en-US" dirty="0" err="1">
                  <a:latin typeface="Courier" charset="0"/>
                  <a:ea typeface="Courier" charset="0"/>
                  <a:cs typeface="Courier" charset="0"/>
                </a:rPr>
                <a:t>BeautifulSoup</a:t>
              </a:r>
              <a:r>
                <a:rPr lang="en-US" dirty="0">
                  <a:latin typeface="Courier" charset="0"/>
                  <a:ea typeface="Courier" charset="0"/>
                  <a:cs typeface="Courier" charset="0"/>
                </a:rPr>
                <a:t> to parse the GET response</a:t>
              </a:r>
            </a:p>
            <a:p>
              <a:r>
                <a:rPr lang="en-US" dirty="0">
                  <a:latin typeface="Courier" charset="0"/>
                  <a:ea typeface="Courier" charset="0"/>
                  <a:cs typeface="Courier" charset="0"/>
                </a:rPr>
                <a:t>root = </a:t>
              </a:r>
              <a:r>
                <a:rPr lang="en-US" dirty="0" err="1">
                  <a:latin typeface="Courier" charset="0"/>
                  <a:ea typeface="Courier" charset="0"/>
                  <a:cs typeface="Courier" charset="0"/>
                </a:rPr>
                <a:t>BeautifulSoup</a:t>
              </a:r>
              <a:r>
                <a:rPr lang="en-US" dirty="0">
                  <a:latin typeface="Courier" charset="0"/>
                  <a:ea typeface="Courier" charset="0"/>
                  <a:cs typeface="Courier" charset="0"/>
                </a:rPr>
                <a:t>( </a:t>
              </a:r>
              <a:r>
                <a:rPr lang="en-US" dirty="0" err="1">
                  <a:latin typeface="Courier" charset="0"/>
                  <a:ea typeface="Courier" charset="0"/>
                  <a:cs typeface="Courier" charset="0"/>
                </a:rPr>
                <a:t>r.content</a:t>
              </a:r>
              <a:r>
                <a:rPr lang="en-US" dirty="0">
                  <a:latin typeface="Courier" charset="0"/>
                  <a:ea typeface="Courier" charset="0"/>
                  <a:cs typeface="Courier" charset="0"/>
                </a:rPr>
                <a:t> )</a:t>
              </a:r>
            </a:p>
            <a:p>
              <a:r>
                <a:rPr lang="en-US" dirty="0" err="1">
                  <a:latin typeface="Courier" charset="0"/>
                  <a:ea typeface="Courier" charset="0"/>
                  <a:cs typeface="Courier" charset="0"/>
                </a:rPr>
                <a:t>lnks</a:t>
              </a:r>
              <a:r>
                <a:rPr lang="en-US" dirty="0">
                  <a:latin typeface="Courier" charset="0"/>
                  <a:ea typeface="Courier" charset="0"/>
                  <a:cs typeface="Courier" charset="0"/>
                </a:rPr>
                <a:t> = </a:t>
              </a:r>
              <a:r>
                <a:rPr lang="en-US" dirty="0" err="1">
                  <a:latin typeface="Courier" charset="0"/>
                  <a:ea typeface="Courier" charset="0"/>
                  <a:cs typeface="Courier" charset="0"/>
                </a:rPr>
                <a:t>root.find</a:t>
              </a:r>
              <a:r>
                <a:rPr lang="en-US" dirty="0">
                  <a:latin typeface="Courier" charset="0"/>
                  <a:ea typeface="Courier" charset="0"/>
                  <a:cs typeface="Courier" charset="0"/>
                </a:rPr>
                <a:t>("div", id="schedule")\</a:t>
              </a:r>
            </a:p>
            <a:p>
              <a:r>
                <a:rPr lang="en-US" dirty="0">
                  <a:latin typeface="Courier" charset="0"/>
                  <a:ea typeface="Courier" charset="0"/>
                  <a:cs typeface="Courier" charset="0"/>
                </a:rPr>
                <a:t>           .find("table")\</a:t>
              </a:r>
            </a:p>
            <a:p>
              <a:r>
                <a:rPr lang="en-US" dirty="0">
                  <a:latin typeface="Courier" charset="0"/>
                  <a:ea typeface="Courier" charset="0"/>
                  <a:cs typeface="Courier" charset="0"/>
                </a:rPr>
                <a:t>           .find("</a:t>
              </a:r>
              <a:r>
                <a:rPr lang="en-US" dirty="0" err="1">
                  <a:latin typeface="Courier" charset="0"/>
                  <a:ea typeface="Courier" charset="0"/>
                  <a:cs typeface="Courier" charset="0"/>
                </a:rPr>
                <a:t>tbody</a:t>
              </a:r>
              <a:r>
                <a:rPr lang="en-US" dirty="0">
                  <a:latin typeface="Courier" charset="0"/>
                  <a:ea typeface="Courier" charset="0"/>
                  <a:cs typeface="Courier" charset="0"/>
                </a:rPr>
                <a:t>").</a:t>
              </a:r>
              <a:r>
                <a:rPr lang="en-US" dirty="0" err="1">
                  <a:latin typeface="Courier" charset="0"/>
                  <a:ea typeface="Courier" charset="0"/>
                  <a:cs typeface="Courier" charset="0"/>
                </a:rPr>
                <a:t>findAll</a:t>
              </a:r>
              <a:r>
                <a:rPr lang="en-US" dirty="0">
                  <a:latin typeface="Courier" charset="0"/>
                  <a:ea typeface="Courier" charset="0"/>
                  <a:cs typeface="Courier" charset="0"/>
                </a:rPr>
                <a:t>("a")</a:t>
              </a:r>
            </a:p>
          </p:txBody>
        </p:sp>
        <p:sp>
          <p:nvSpPr>
            <p:cNvPr id="9" name="TextBox 8"/>
            <p:cNvSpPr txBox="1"/>
            <p:nvPr/>
          </p:nvSpPr>
          <p:spPr>
            <a:xfrm>
              <a:off x="5291528" y="3742653"/>
              <a:ext cx="2878111" cy="369332"/>
            </a:xfrm>
            <a:prstGeom prst="rect">
              <a:avLst/>
            </a:prstGeom>
            <a:noFill/>
          </p:spPr>
          <p:txBody>
            <a:bodyPr wrap="square" rtlCol="0">
              <a:spAutoFit/>
            </a:bodyPr>
            <a:lstStyle/>
            <a:p>
              <a:pPr algn="r"/>
              <a:r>
                <a:rPr lang="en-US"/>
                <a:t>Get some HTML via HTTP</a:t>
              </a:r>
              <a:endParaRPr lang="en-US" dirty="0"/>
            </a:p>
          </p:txBody>
        </p:sp>
      </p:grpSp>
    </p:spTree>
    <p:extLst>
      <p:ext uri="{BB962C8B-B14F-4D97-AF65-F5344CB8AC3E}">
        <p14:creationId xmlns:p14="http://schemas.microsoft.com/office/powerpoint/2010/main" val="168285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prstGeom prst="rect">
            <a:avLst/>
          </a:prstGeom>
        </p:spPr>
        <p:txBody>
          <a:bodyPr>
            <a:normAutofit/>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365394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Tree>
    <p:extLst>
      <p:ext uri="{BB962C8B-B14F-4D97-AF65-F5344CB8AC3E}">
        <p14:creationId xmlns:p14="http://schemas.microsoft.com/office/powerpoint/2010/main" val="16263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14427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298" name="Shape 298"/>
          <p:cNvSpPr/>
          <p:nvPr/>
        </p:nvSpPr>
        <p:spPr>
          <a:xfrm>
            <a:off x="2477559" y="2545745"/>
            <a:ext cx="3579282" cy="405519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12916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Tree>
    <p:extLst>
      <p:ext uri="{BB962C8B-B14F-4D97-AF65-F5344CB8AC3E}">
        <p14:creationId xmlns:p14="http://schemas.microsoft.com/office/powerpoint/2010/main" val="21549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45</a:t>
            </a:fld>
            <a:endParaRPr lang="cs-CZ"/>
          </a:p>
        </p:txBody>
      </p:sp>
    </p:spTree>
    <p:extLst>
      <p:ext uri="{BB962C8B-B14F-4D97-AF65-F5344CB8AC3E}">
        <p14:creationId xmlns:p14="http://schemas.microsoft.com/office/powerpoint/2010/main" val="30637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794716"/>
            <a:ext cx="8989454" cy="99779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US" sz="3200" dirty="0"/>
              <a:t>Bias, ethics, &amp; responsibility</a:t>
            </a:r>
            <a:endParaRPr lang="en-US" sz="3200" b="1" i="1" dirty="0">
              <a:solidFill>
                <a:schemeClr val="accent1"/>
              </a:solidFill>
            </a:endParaRPr>
          </a:p>
        </p:txBody>
      </p:sp>
    </p:spTree>
    <p:extLst>
      <p:ext uri="{BB962C8B-B14F-4D97-AF65-F5344CB8AC3E}">
        <p14:creationId xmlns:p14="http://schemas.microsoft.com/office/powerpoint/2010/main" val="3319606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99668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p:txBody>
          <a:bodyPr/>
          <a:lstStyle/>
          <a:p>
            <a:r>
              <a:rPr lang="en-US" dirty="0"/>
              <a:t>Examples of Bias</a:t>
            </a:r>
          </a:p>
        </p:txBody>
      </p:sp>
      <p:sp>
        <p:nvSpPr>
          <p:cNvPr id="320" name="Shape 320"/>
          <p:cNvSpPr>
            <a:spLocks noGrp="1"/>
          </p:cNvSpPr>
          <p:nvPr>
            <p:ph idx="1"/>
          </p:nvPr>
        </p:nvSpPr>
        <p:spPr/>
        <p:txBody>
          <a:bodyPr/>
          <a:lstStyle/>
          <a:p>
            <a:r>
              <a:rPr lang="en-US" dirty="0"/>
              <a:t>Genetic testing</a:t>
            </a:r>
          </a:p>
          <a:p>
            <a:pPr marL="160020" indent="-342900">
              <a:buFont typeface="Arial" charset="0"/>
              <a:buChar char="•"/>
            </a:pPr>
            <a:r>
              <a:rPr lang="en-US" b="0" dirty="0">
                <a:hlinkClick r:id="rId2"/>
              </a:rPr>
              <a:t>Genetic tests for heart disorder and race-biased risk (NYTimes)</a:t>
            </a:r>
          </a:p>
          <a:p>
            <a:pPr marL="160020" indent="-342900">
              <a:buFont typeface="Arial" charset="0"/>
              <a:buChar char="•"/>
            </a:pPr>
            <a:r>
              <a:rPr lang="en-US" b="0" dirty="0">
                <a:hlinkClick r:id="rId3"/>
              </a:rPr>
              <a:t>Race-bias in ancestry reports</a:t>
            </a:r>
          </a:p>
          <a:p>
            <a:r>
              <a:rPr lang="en-US" dirty="0"/>
              <a:t>Search results / feed optimization</a:t>
            </a:r>
          </a:p>
          <a:p>
            <a:pPr marL="160020" indent="-342900">
              <a:buFont typeface="Arial" charset="0"/>
              <a:buChar char="•"/>
            </a:pPr>
            <a:r>
              <a:rPr lang="en-US" b="0" dirty="0">
                <a:hlinkClick r:id="rId4"/>
              </a:rPr>
              <a:t>Google</a:t>
            </a:r>
          </a:p>
          <a:p>
            <a:pPr marL="160020" indent="-342900">
              <a:buFont typeface="Arial" charset="0"/>
              <a:buChar char="•"/>
            </a:pPr>
            <a:r>
              <a:rPr lang="en-US" b="0" dirty="0">
                <a:hlinkClick r:id="rId5"/>
              </a:rPr>
              <a:t>Facebook</a:t>
            </a:r>
          </a:p>
        </p:txBody>
      </p:sp>
      <p:sp>
        <p:nvSpPr>
          <p:cNvPr id="321" name="Shape 321"/>
          <p:cNvSpPr>
            <a:spLocks noGrp="1"/>
          </p:cNvSpPr>
          <p:nvPr>
            <p:ph type="sldNum" sz="quarter" idx="12"/>
          </p:nvPr>
        </p:nvSpPr>
        <p:spPr/>
        <p:txBody>
          <a:bodyPr/>
          <a:lstStyle/>
          <a:p>
            <a:fld id="{86CB4B4D-7CA3-9044-876B-883B54F8677D}" type="slidenum">
              <a:rPr lang="en-US" smtClean="0"/>
              <a:pPr/>
              <a:t>48</a:t>
            </a:fld>
            <a:endParaRPr lang="en-US"/>
          </a:p>
        </p:txBody>
      </p:sp>
    </p:spTree>
    <p:extLst>
      <p:ext uri="{BB962C8B-B14F-4D97-AF65-F5344CB8AC3E}">
        <p14:creationId xmlns:p14="http://schemas.microsoft.com/office/powerpoint/2010/main" val="23327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6547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a bunch of files</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3" name="Group 2"/>
          <p:cNvGrpSpPr/>
          <p:nvPr/>
        </p:nvGrpSpPr>
        <p:grpSpPr>
          <a:xfrm>
            <a:off x="457200" y="1214205"/>
            <a:ext cx="7997252" cy="2683240"/>
            <a:chOff x="457200" y="1214205"/>
            <a:chExt cx="7997252" cy="2683240"/>
          </a:xfrm>
        </p:grpSpPr>
        <p:sp>
          <p:nvSpPr>
            <p:cNvPr id="5" name="Rounded Rectangle 4"/>
            <p:cNvSpPr/>
            <p:nvPr/>
          </p:nvSpPr>
          <p:spPr>
            <a:xfrm>
              <a:off x="457200" y="1573971"/>
              <a:ext cx="7997252" cy="23234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Cycle through the </a:t>
              </a:r>
              <a:r>
                <a:rPr lang="en-US" dirty="0" err="1">
                  <a:latin typeface="Courier" charset="0"/>
                  <a:ea typeface="Courier" charset="0"/>
                  <a:cs typeface="Courier" charset="0"/>
                </a:rPr>
                <a:t>href</a:t>
              </a:r>
              <a:r>
                <a:rPr lang="en-US" dirty="0">
                  <a:latin typeface="Courier" charset="0"/>
                  <a:ea typeface="Courier" charset="0"/>
                  <a:cs typeface="Courier" charset="0"/>
                </a:rPr>
                <a:t> for each anchor, checking</a:t>
              </a:r>
            </a:p>
            <a:p>
              <a:r>
                <a:rPr lang="en-US" dirty="0">
                  <a:latin typeface="Courier" charset="0"/>
                  <a:ea typeface="Courier" charset="0"/>
                  <a:cs typeface="Courier" charset="0"/>
                </a:rPr>
                <a:t># to see if it's a PDF/PPTX link or not</a:t>
              </a:r>
            </a:p>
            <a:p>
              <a:r>
                <a:rPr lang="en-US" dirty="0">
                  <a:latin typeface="Courier" charset="0"/>
                  <a:ea typeface="Courier" charset="0"/>
                  <a:cs typeface="Courier" charset="0"/>
                </a:rPr>
                <a:t>for </a:t>
              </a:r>
              <a:r>
                <a:rPr lang="en-US" dirty="0" err="1">
                  <a:latin typeface="Courier" charset="0"/>
                  <a:ea typeface="Courier" charset="0"/>
                  <a:cs typeface="Courier" charset="0"/>
                </a:rPr>
                <a:t>lnk</a:t>
              </a:r>
              <a:r>
                <a:rPr lang="en-US" dirty="0">
                  <a:latin typeface="Courier" charset="0"/>
                  <a:ea typeface="Courier" charset="0"/>
                  <a:cs typeface="Courier" charset="0"/>
                </a:rPr>
                <a:t> in </a:t>
              </a:r>
              <a:r>
                <a:rPr lang="en-US" dirty="0" err="1">
                  <a:latin typeface="Courier" charset="0"/>
                  <a:ea typeface="Courier" charset="0"/>
                  <a:cs typeface="Courier" charset="0"/>
                </a:rPr>
                <a:t>lnks</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 = </a:t>
              </a:r>
              <a:r>
                <a:rPr lang="en-US" dirty="0" err="1">
                  <a:latin typeface="Courier" charset="0"/>
                  <a:ea typeface="Courier" charset="0"/>
                  <a:cs typeface="Courier" charset="0"/>
                </a:rPr>
                <a:t>lnk</a:t>
              </a:r>
              <a:r>
                <a:rPr lang="en-US" dirty="0">
                  <a:latin typeface="Courier" charset="0"/>
                  <a:ea typeface="Courier" charset="0"/>
                  <a:cs typeface="Courier" charset="0"/>
                </a:rPr>
                <a:t>['</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a:t>
              </a:r>
            </a:p>
            <a:p>
              <a:r>
                <a:rPr lang="en-US" dirty="0">
                  <a:latin typeface="Courier" charset="0"/>
                  <a:ea typeface="Courier" charset="0"/>
                  <a:cs typeface="Courier" charset="0"/>
                </a:rPr>
                <a:t>    # If it's a PDF/PPTX link, queue a download   </a:t>
              </a:r>
            </a:p>
            <a:p>
              <a:r>
                <a:rPr lang="en-US" dirty="0">
                  <a:latin typeface="Courier" charset="0"/>
                  <a:ea typeface="Courier" charset="0"/>
                  <a:cs typeface="Courier" charset="0"/>
                </a:rPr>
                <a:t>    if </a:t>
              </a:r>
              <a:r>
                <a:rPr lang="en-US" dirty="0" err="1">
                  <a:latin typeface="Courier" charset="0"/>
                  <a:ea typeface="Courier" charset="0"/>
                  <a:cs typeface="Courier" charset="0"/>
                </a:rPr>
                <a:t>href.lower</a:t>
              </a:r>
              <a:r>
                <a:rPr lang="en-US" dirty="0">
                  <a:latin typeface="Courier" charset="0"/>
                  <a:ea typeface="Courier" charset="0"/>
                  <a:cs typeface="Courier" charset="0"/>
                </a:rPr>
                <a:t>().</a:t>
              </a:r>
              <a:r>
                <a:rPr lang="en-US" dirty="0" err="1">
                  <a:latin typeface="Courier" charset="0"/>
                  <a:ea typeface="Courier" charset="0"/>
                  <a:cs typeface="Courier" charset="0"/>
                </a:rPr>
                <a:t>endswith</a:t>
              </a:r>
              <a:r>
                <a:rPr lang="en-US" dirty="0">
                  <a:latin typeface="Courier" charset="0"/>
                  <a:ea typeface="Courier" charset="0"/>
                  <a:cs typeface="Courier" charset="0"/>
                </a:rPr>
                <a:t>(('.pdf', '.</a:t>
              </a:r>
              <a:r>
                <a:rPr lang="en-US" dirty="0" err="1">
                  <a:latin typeface="Courier" charset="0"/>
                  <a:ea typeface="Courier" charset="0"/>
                  <a:cs typeface="Courier" charset="0"/>
                </a:rPr>
                <a:t>pptx</a:t>
              </a:r>
              <a:r>
                <a:rPr lang="en-US" dirty="0">
                  <a:latin typeface="Courier" charset="0"/>
                  <a:ea typeface="Courier" charset="0"/>
                  <a:cs typeface="Courier" charset="0"/>
                </a:rPr>
                <a:t>')):</a:t>
              </a:r>
            </a:p>
          </p:txBody>
        </p:sp>
        <p:sp>
          <p:nvSpPr>
            <p:cNvPr id="8" name="TextBox 7"/>
            <p:cNvSpPr txBox="1"/>
            <p:nvPr/>
          </p:nvSpPr>
          <p:spPr>
            <a:xfrm>
              <a:off x="5036696" y="1214205"/>
              <a:ext cx="3132944" cy="369332"/>
            </a:xfrm>
            <a:prstGeom prst="rect">
              <a:avLst/>
            </a:prstGeom>
            <a:noFill/>
          </p:spPr>
          <p:txBody>
            <a:bodyPr wrap="square" rtlCol="0">
              <a:spAutoFit/>
            </a:bodyPr>
            <a:lstStyle/>
            <a:p>
              <a:pPr algn="r"/>
              <a:r>
                <a:rPr lang="en-US"/>
                <a:t>Parse exactly what you want </a:t>
              </a:r>
              <a:endParaRPr lang="en-US" dirty="0"/>
            </a:p>
          </p:txBody>
        </p:sp>
      </p:grpSp>
      <p:grpSp>
        <p:nvGrpSpPr>
          <p:cNvPr id="10" name="Group 9"/>
          <p:cNvGrpSpPr/>
          <p:nvPr/>
        </p:nvGrpSpPr>
        <p:grpSpPr>
          <a:xfrm>
            <a:off x="457200" y="4012476"/>
            <a:ext cx="7997252" cy="2677816"/>
            <a:chOff x="457200" y="4012476"/>
            <a:chExt cx="7997252" cy="2677816"/>
          </a:xfrm>
        </p:grpSpPr>
        <p:sp>
          <p:nvSpPr>
            <p:cNvPr id="7" name="Rounded Rectangle 6"/>
            <p:cNvSpPr/>
            <p:nvPr/>
          </p:nvSpPr>
          <p:spPr>
            <a:xfrm>
              <a:off x="457200" y="4366818"/>
              <a:ext cx="7997252" cy="23234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a:t>
              </a:r>
              <a:r>
                <a:rPr lang="en-US" dirty="0" err="1">
                  <a:latin typeface="Courier" charset="0"/>
                  <a:ea typeface="Courier" charset="0"/>
                  <a:cs typeface="Courier" charset="0"/>
                </a:rPr>
                <a:t>urld</a:t>
              </a:r>
              <a:r>
                <a:rPr lang="en-US" dirty="0">
                  <a:latin typeface="Courier" charset="0"/>
                  <a:ea typeface="Courier" charset="0"/>
                  <a:cs typeface="Courier" charset="0"/>
                </a:rPr>
                <a:t> = </a:t>
              </a:r>
              <a:r>
                <a:rPr lang="en-US" dirty="0" err="1">
                  <a:latin typeface="Courier" charset="0"/>
                  <a:ea typeface="Courier" charset="0"/>
                  <a:cs typeface="Courier" charset="0"/>
                </a:rPr>
                <a:t>urlparse.urljoin</a:t>
              </a:r>
              <a:r>
                <a:rPr lang="en-US" dirty="0">
                  <a:latin typeface="Courier" charset="0"/>
                  <a:ea typeface="Courier" charset="0"/>
                  <a:cs typeface="Courier" charset="0"/>
                </a:rPr>
                <a:t>(</a:t>
              </a:r>
              <a:r>
                <a:rPr lang="en-US" dirty="0" err="1">
                  <a:latin typeface="Courier" charset="0"/>
                  <a:ea typeface="Courier" charset="0"/>
                  <a:cs typeface="Courier" charset="0"/>
                </a:rPr>
                <a:t>url</a:t>
              </a:r>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rd</a:t>
              </a:r>
              <a:r>
                <a:rPr lang="en-US" dirty="0">
                  <a:latin typeface="Courier" charset="0"/>
                  <a:ea typeface="Courier" charset="0"/>
                  <a:cs typeface="Courier" charset="0"/>
                </a:rPr>
                <a:t> = </a:t>
              </a:r>
              <a:r>
                <a:rPr lang="en-US" dirty="0" err="1">
                  <a:latin typeface="Courier" charset="0"/>
                  <a:ea typeface="Courier" charset="0"/>
                  <a:cs typeface="Courier" charset="0"/>
                </a:rPr>
                <a:t>requests.get</a:t>
              </a:r>
              <a:r>
                <a:rPr lang="en-US" dirty="0">
                  <a:latin typeface="Courier" charset="0"/>
                  <a:ea typeface="Courier" charset="0"/>
                  <a:cs typeface="Courier" charset="0"/>
                </a:rPr>
                <a:t>(</a:t>
              </a:r>
              <a:r>
                <a:rPr lang="en-US" dirty="0" err="1">
                  <a:latin typeface="Courier" charset="0"/>
                  <a:ea typeface="Courier" charset="0"/>
                  <a:cs typeface="Courier" charset="0"/>
                </a:rPr>
                <a:t>urld</a:t>
              </a:r>
              <a:r>
                <a:rPr lang="en-US" dirty="0">
                  <a:latin typeface="Courier" charset="0"/>
                  <a:ea typeface="Courier" charset="0"/>
                  <a:cs typeface="Courier" charset="0"/>
                </a:rPr>
                <a:t>, stream=True)</a:t>
              </a:r>
            </a:p>
            <a:p>
              <a:r>
                <a:rPr lang="en-US" dirty="0">
                  <a:latin typeface="Courier" charset="0"/>
                  <a:ea typeface="Courier" charset="0"/>
                  <a:cs typeface="Courier" charset="0"/>
                </a:rPr>
                <a:t>        </a:t>
              </a:r>
            </a:p>
            <a:p>
              <a:r>
                <a:rPr lang="en-US" dirty="0">
                  <a:latin typeface="Courier" charset="0"/>
                  <a:ea typeface="Courier" charset="0"/>
                  <a:cs typeface="Courier" charset="0"/>
                </a:rPr>
                <a:t>        # Write the downloaded PDF to a file</a:t>
              </a:r>
            </a:p>
            <a:p>
              <a:r>
                <a:rPr lang="en-US" dirty="0">
                  <a:latin typeface="Courier" charset="0"/>
                  <a:ea typeface="Courier" charset="0"/>
                  <a:cs typeface="Courier" charset="0"/>
                </a:rPr>
                <a:t>        </a:t>
              </a:r>
              <a:r>
                <a:rPr lang="en-US" dirty="0" err="1">
                  <a:latin typeface="Courier" charset="0"/>
                  <a:ea typeface="Courier" charset="0"/>
                  <a:cs typeface="Courier" charset="0"/>
                </a:rPr>
                <a:t>outfile</a:t>
              </a:r>
              <a:r>
                <a:rPr lang="en-US" dirty="0">
                  <a:latin typeface="Courier" charset="0"/>
                  <a:ea typeface="Courier" charset="0"/>
                  <a:cs typeface="Courier" charset="0"/>
                </a:rPr>
                <a:t> = </a:t>
              </a:r>
              <a:r>
                <a:rPr lang="en-US" dirty="0" err="1">
                  <a:latin typeface="Courier" charset="0"/>
                  <a:ea typeface="Courier" charset="0"/>
                  <a:cs typeface="Courier" charset="0"/>
                </a:rPr>
                <a:t>path.join</a:t>
              </a:r>
              <a:r>
                <a:rPr lang="en-US" dirty="0">
                  <a:latin typeface="Courier" charset="0"/>
                  <a:ea typeface="Courier" charset="0"/>
                  <a:cs typeface="Courier" charset="0"/>
                </a:rPr>
                <a:t>(</a:t>
              </a:r>
              <a:r>
                <a:rPr lang="en-US" dirty="0" err="1">
                  <a:latin typeface="Courier" charset="0"/>
                  <a:ea typeface="Courier" charset="0"/>
                  <a:cs typeface="Courier" charset="0"/>
                </a:rPr>
                <a:t>outbase</a:t>
              </a:r>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with open(</a:t>
              </a:r>
              <a:r>
                <a:rPr lang="en-US" dirty="0" err="1">
                  <a:latin typeface="Courier" charset="0"/>
                  <a:ea typeface="Courier" charset="0"/>
                  <a:cs typeface="Courier" charset="0"/>
                </a:rPr>
                <a:t>outfile</a:t>
              </a:r>
              <a:r>
                <a:rPr lang="en-US" dirty="0">
                  <a:latin typeface="Courier" charset="0"/>
                  <a:ea typeface="Courier" charset="0"/>
                  <a:cs typeface="Courier" charset="0"/>
                </a:rPr>
                <a:t>, '</a:t>
              </a:r>
              <a:r>
                <a:rPr lang="en-US" dirty="0" err="1">
                  <a:latin typeface="Courier" charset="0"/>
                  <a:ea typeface="Courier" charset="0"/>
                  <a:cs typeface="Courier" charset="0"/>
                </a:rPr>
                <a:t>wb</a:t>
              </a:r>
              <a:r>
                <a:rPr lang="en-US" dirty="0">
                  <a:latin typeface="Courier" charset="0"/>
                  <a:ea typeface="Courier" charset="0"/>
                  <a:cs typeface="Courier" charset="0"/>
                </a:rPr>
                <a:t>') as f:</a:t>
              </a:r>
            </a:p>
            <a:p>
              <a:r>
                <a:rPr lang="en-US" dirty="0">
                  <a:latin typeface="Courier" charset="0"/>
                  <a:ea typeface="Courier" charset="0"/>
                  <a:cs typeface="Courier" charset="0"/>
                </a:rPr>
                <a:t>            </a:t>
              </a:r>
              <a:r>
                <a:rPr lang="en-US" dirty="0" err="1">
                  <a:latin typeface="Courier" charset="0"/>
                  <a:ea typeface="Courier" charset="0"/>
                  <a:cs typeface="Courier" charset="0"/>
                </a:rPr>
                <a:t>f.write</a:t>
              </a:r>
              <a:r>
                <a:rPr lang="en-US" dirty="0">
                  <a:latin typeface="Courier" charset="0"/>
                  <a:ea typeface="Courier" charset="0"/>
                  <a:cs typeface="Courier" charset="0"/>
                </a:rPr>
                <a:t>(</a:t>
              </a:r>
              <a:r>
                <a:rPr lang="en-US" dirty="0" err="1">
                  <a:latin typeface="Courier" charset="0"/>
                  <a:ea typeface="Courier" charset="0"/>
                  <a:cs typeface="Courier" charset="0"/>
                </a:rPr>
                <a:t>rd.content</a:t>
              </a:r>
              <a:r>
                <a:rPr lang="en-US" dirty="0">
                  <a:latin typeface="Courier" charset="0"/>
                  <a:ea typeface="Courier" charset="0"/>
                  <a:cs typeface="Courier" charset="0"/>
                </a:rPr>
                <a:t>)</a:t>
              </a:r>
            </a:p>
          </p:txBody>
        </p:sp>
        <p:sp>
          <p:nvSpPr>
            <p:cNvPr id="9" name="TextBox 8"/>
            <p:cNvSpPr txBox="1"/>
            <p:nvPr/>
          </p:nvSpPr>
          <p:spPr>
            <a:xfrm>
              <a:off x="5411449" y="4012476"/>
              <a:ext cx="2758191" cy="369332"/>
            </a:xfrm>
            <a:prstGeom prst="rect">
              <a:avLst/>
            </a:prstGeom>
            <a:noFill/>
          </p:spPr>
          <p:txBody>
            <a:bodyPr wrap="square" rtlCol="0">
              <a:spAutoFit/>
            </a:bodyPr>
            <a:lstStyle/>
            <a:p>
              <a:pPr algn="r"/>
              <a:r>
                <a:rPr lang="en-US" dirty="0"/>
                <a:t>Get some more data?!</a:t>
              </a:r>
            </a:p>
          </p:txBody>
        </p:sp>
      </p:grpSp>
    </p:spTree>
    <p:extLst>
      <p:ext uri="{BB962C8B-B14F-4D97-AF65-F5344CB8AC3E}">
        <p14:creationId xmlns:p14="http://schemas.microsoft.com/office/powerpoint/2010/main" val="6327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371736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fontScale="92500" lnSpcReduction="2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6844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pPr marL="342900" indent="-342900">
              <a:buFont typeface="Arial" charset="0"/>
              <a:buChar char="•"/>
            </a:pPr>
            <a:r>
              <a:rPr lang="en-US" b="0" dirty="0"/>
              <a:t>CMSC498/499</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666246" y="2693167"/>
            <a:ext cx="314873" cy="286797"/>
          </a:xfrm>
          <a:prstGeom prst="rect">
            <a:avLst/>
          </a:prstGeom>
        </p:spPr>
      </p:pic>
    </p:spTree>
    <p:extLst>
      <p:ext uri="{BB962C8B-B14F-4D97-AF65-F5344CB8AC3E}">
        <p14:creationId xmlns:p14="http://schemas.microsoft.com/office/powerpoint/2010/main" val="20702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3419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40942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7814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56</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80951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34111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76838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194587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a:t>
            </a:r>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2">
              <a:schemeClr val="dk1"/>
            </a:lnRef>
            <a:fillRef idx="1">
              <a:schemeClr val="lt1"/>
            </a:fillRef>
            <a:effectRef idx="0">
              <a:schemeClr val="dk1"/>
            </a:effectRef>
            <a:fontRef idx="minor">
              <a:schemeClr val="dk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2">
              <a:schemeClr val="dk1"/>
            </a:lnRef>
            <a:fillRef idx="1">
              <a:schemeClr val="lt1"/>
            </a:fillRef>
            <a:effectRef idx="0">
              <a:schemeClr val="dk1"/>
            </a:effectRef>
            <a:fontRef idx="minor">
              <a:schemeClr val="dk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2">
              <a:schemeClr val="dk1"/>
            </a:lnRef>
            <a:fillRef idx="1">
              <a:schemeClr val="lt1"/>
            </a:fillRef>
            <a:effectRef idx="0">
              <a:schemeClr val="dk1"/>
            </a:effectRef>
            <a:fontRef idx="minor">
              <a:schemeClr val="dk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2">
              <a:schemeClr val="dk1"/>
            </a:lnRef>
            <a:fillRef idx="1">
              <a:schemeClr val="lt1"/>
            </a:fillRef>
            <a:effectRef idx="0">
              <a:schemeClr val="dk1"/>
            </a:effectRef>
            <a:fontRef idx="minor">
              <a:schemeClr val="dk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2">
              <a:schemeClr val="dk1"/>
            </a:lnRef>
            <a:fillRef idx="1">
              <a:schemeClr val="lt1"/>
            </a:fillRef>
            <a:effectRef idx="0">
              <a:schemeClr val="dk1"/>
            </a:effectRef>
            <a:fontRef idx="minor">
              <a:schemeClr val="dk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516900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spTree>
    <p:extLst>
      <p:ext uri="{BB962C8B-B14F-4D97-AF65-F5344CB8AC3E}">
        <p14:creationId xmlns:p14="http://schemas.microsoft.com/office/powerpoint/2010/main" val="21698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357559"/>
          </a:xfrm>
        </p:spPr>
        <p:txBody>
          <a:bodyPr>
            <a:normAutofit fontScale="90000"/>
          </a:bodyPr>
          <a:lstStyle/>
          <a:p>
            <a:pPr algn="ctr"/>
            <a:r>
              <a:rPr lang="en-US" sz="2400" i="1" dirty="0">
                <a:solidFill>
                  <a:schemeClr val="bg1">
                    <a:lumMod val="50000"/>
                  </a:schemeClr>
                </a:solidFill>
              </a:rPr>
              <a:t>Next Class:</a:t>
            </a:r>
            <a:br>
              <a:rPr lang="en-US" dirty="0"/>
            </a:br>
            <a:r>
              <a:rPr lang="en-US"/>
              <a:t>Pandas, Tidy </a:t>
            </a:r>
            <a:r>
              <a:rPr lang="en-US" dirty="0"/>
              <a:t>Data &amp; (Maybe) start on Relational Model of Data</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61</a:t>
            </a:fld>
            <a:endParaRPr lang="en-US"/>
          </a:p>
        </p:txBody>
      </p:sp>
      <p:pic>
        <p:nvPicPr>
          <p:cNvPr id="3" name="Picture 2"/>
          <p:cNvPicPr>
            <a:picLocks noChangeAspect="1"/>
          </p:cNvPicPr>
          <p:nvPr/>
        </p:nvPicPr>
        <p:blipFill>
          <a:blip r:embed="rId3"/>
          <a:stretch>
            <a:fillRect/>
          </a:stretch>
        </p:blipFill>
        <p:spPr>
          <a:xfrm>
            <a:off x="3343607" y="4383292"/>
            <a:ext cx="2302239" cy="2342629"/>
          </a:xfrm>
          <a:prstGeom prst="rect">
            <a:avLst/>
          </a:prstGeom>
        </p:spPr>
      </p:pic>
    </p:spTree>
    <p:extLst>
      <p:ext uri="{BB962C8B-B14F-4D97-AF65-F5344CB8AC3E}">
        <p14:creationId xmlns:p14="http://schemas.microsoft.com/office/powerpoint/2010/main" val="314166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237638"/>
          </a:xfrm>
        </p:spPr>
        <p:txBody>
          <a:bodyPr>
            <a:normAutofit/>
          </a:bodyPr>
          <a:lstStyle/>
          <a:p>
            <a:pPr algn="ctr"/>
            <a:r>
              <a:rPr lang="en-US" sz="2400" i="1" dirty="0">
                <a:solidFill>
                  <a:schemeClr val="bg1">
                    <a:lumMod val="50000"/>
                  </a:schemeClr>
                </a:solidFill>
              </a:rPr>
              <a:t>Next Up:</a:t>
            </a:r>
            <a:br>
              <a:rPr lang="en-US" dirty="0"/>
            </a:br>
            <a:r>
              <a:rPr lang="en-US" dirty="0"/>
              <a:t>NumPy, </a:t>
            </a:r>
            <a:r>
              <a:rPr lang="en-US" dirty="0" err="1"/>
              <a:t>Scipy</a:t>
            </a:r>
            <a:r>
              <a:rPr lang="en-US" dirty="0"/>
              <a:t>, And </a:t>
            </a:r>
            <a:r>
              <a:rPr lang="en-US" dirty="0" err="1"/>
              <a:t>DataFrames</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37616" y="454343"/>
            <a:ext cx="2714222" cy="1859057"/>
          </a:xfrm>
          <a:prstGeom prst="roundRect">
            <a:avLst>
              <a:gd name="adj" fmla="val 8594"/>
            </a:avLst>
          </a:prstGeom>
          <a:solidFill>
            <a:srgbClr val="FFFFFF">
              <a:shade val="85000"/>
            </a:srgbClr>
          </a:solidFill>
          <a:ln>
            <a:noFill/>
          </a:ln>
          <a:effectLst/>
        </p:spPr>
      </p:pic>
      <p:pic>
        <p:nvPicPr>
          <p:cNvPr id="6" name="Picture 5"/>
          <p:cNvPicPr>
            <a:picLocks noChangeAspect="1"/>
          </p:cNvPicPr>
          <p:nvPr/>
        </p:nvPicPr>
        <p:blipFill>
          <a:blip r:embed="rId4"/>
          <a:stretch>
            <a:fillRect/>
          </a:stretch>
        </p:blipFill>
        <p:spPr>
          <a:xfrm>
            <a:off x="684727" y="4924528"/>
            <a:ext cx="7620000" cy="1587500"/>
          </a:xfrm>
          <a:prstGeom prst="rect">
            <a:avLst/>
          </a:prstGeom>
        </p:spPr>
      </p:pic>
    </p:spTree>
    <p:extLst>
      <p:ext uri="{BB962C8B-B14F-4D97-AF65-F5344CB8AC3E}">
        <p14:creationId xmlns:p14="http://schemas.microsoft.com/office/powerpoint/2010/main" val="116931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8</a:t>
            </a:fld>
            <a:endParaRPr lang="en-US"/>
          </a:p>
        </p:txBody>
      </p:sp>
    </p:spTree>
    <p:extLst>
      <p:ext uri="{BB962C8B-B14F-4D97-AF65-F5344CB8AC3E}">
        <p14:creationId xmlns:p14="http://schemas.microsoft.com/office/powerpoint/2010/main" val="419683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9</a:t>
            </a:fld>
            <a:endParaRPr lang="en-US"/>
          </a:p>
        </p:txBody>
      </p:sp>
    </p:spTree>
    <p:extLst>
      <p:ext uri="{BB962C8B-B14F-4D97-AF65-F5344CB8AC3E}">
        <p14:creationId xmlns:p14="http://schemas.microsoft.com/office/powerpoint/2010/main" val="3308919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14991</TotalTime>
  <Words>5127</Words>
  <Application>Microsoft Macintosh PowerPoint</Application>
  <PresentationFormat>On-screen Show (4:3)</PresentationFormat>
  <Paragraphs>565</Paragraphs>
  <Slides>61</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 Black</vt:lpstr>
      <vt:lpstr>Calibri</vt:lpstr>
      <vt:lpstr>Cambria Math</vt:lpstr>
      <vt:lpstr>Courier</vt:lpstr>
      <vt:lpstr>Courier New</vt:lpstr>
      <vt:lpstr>Helvetica Neue</vt:lpstr>
      <vt:lpstr>Essential</vt:lpstr>
      <vt:lpstr>Introduction to  Data Science</vt:lpstr>
      <vt:lpstr>Announcements</vt:lpstr>
      <vt:lpstr>RECAP …</vt:lpstr>
      <vt:lpstr>Downloading a bunch of files</vt:lpstr>
      <vt:lpstr>Downloading a bunch of files</vt:lpstr>
      <vt:lpstr>Next …</vt:lpstr>
      <vt:lpstr>Next Up: NumPy, Scipy, And DataFrames</vt:lpstr>
      <vt:lpstr>Next Few classes</vt:lpstr>
      <vt:lpstr>Next Few classes</vt:lpstr>
      <vt:lpstr>Numeric &amp; scientific applications</vt:lpstr>
      <vt:lpstr>NumPy and friends</vt:lpstr>
      <vt:lpstr>The Numpy Stack</vt:lpstr>
      <vt:lpstr>numpy</vt:lpstr>
      <vt:lpstr>numpy</vt:lpstr>
      <vt:lpstr>Numpy datatypes</vt:lpstr>
      <vt:lpstr>Numpy datatypes</vt:lpstr>
      <vt:lpstr>Numpy arrays</vt:lpstr>
      <vt:lpstr>Numpy arrays</vt:lpstr>
      <vt:lpstr>Numpy arrays</vt:lpstr>
      <vt:lpstr>Numpy arrays</vt:lpstr>
      <vt:lpstr>Numpy arrays</vt:lpstr>
      <vt:lpstr>indexing</vt:lpstr>
      <vt:lpstr>indexing</vt:lpstr>
      <vt:lpstr>indexing</vt:lpstr>
      <vt:lpstr>Array operations</vt:lpstr>
      <vt:lpstr>Array operations</vt:lpstr>
      <vt:lpstr>Array operations</vt:lpstr>
      <vt:lpstr>Array operations</vt:lpstr>
      <vt:lpstr>Linear algebra</vt:lpstr>
      <vt:lpstr>Linear algebra</vt:lpstr>
      <vt:lpstr>SciPy?</vt:lpstr>
      <vt:lpstr>SciPY</vt:lpstr>
      <vt:lpstr>One SciPy Example</vt:lpstr>
      <vt:lpstr>Scipy.integrate</vt:lpstr>
      <vt:lpstr>Scipy.integrate</vt:lpstr>
      <vt:lpstr>Wrap up: First Part</vt:lpstr>
      <vt:lpstr>Remainder of Today’s Lecture</vt:lpstr>
      <vt:lpstr>Reproducibility</vt:lpstr>
      <vt:lpstr>Reproducibility</vt:lpstr>
      <vt:lpstr>Practical Tips</vt:lpstr>
      <vt:lpstr>Practical Tips</vt:lpstr>
      <vt:lpstr>Think like an experimentalist</vt:lpstr>
      <vt:lpstr>Think like an experimentalist</vt:lpstr>
      <vt:lpstr>Think like an experimentalist</vt:lpstr>
      <vt:lpstr>Think like an experimentalist</vt:lpstr>
      <vt:lpstr>PowerPoint Presentation</vt:lpstr>
      <vt:lpstr>Data Science Lifecycle: An Alternate View</vt:lpstr>
      <vt:lpstr>Examples of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Next Class: Pandas, Tidy Data &amp; (Maybe) start on Relational Model of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1896</cp:revision>
  <cp:lastPrinted>2019-09-02T19:28:14Z</cp:lastPrinted>
  <dcterms:created xsi:type="dcterms:W3CDTF">2013-03-05T15:39:19Z</dcterms:created>
  <dcterms:modified xsi:type="dcterms:W3CDTF">2020-09-15T05:29:25Z</dcterms:modified>
</cp:coreProperties>
</file>